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301625"/>
            <a:ext cx="7772400" cy="579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B6490-0715-4238-B84F-A93D049B8F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92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A7536-3649-494B-A983-65DD9CABB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709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40803-880A-4851-BF54-82CEE5921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841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0A9F8A-1CBF-4C37-8E12-E09C8EABF06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8CB660-6E39-44C7-BBD0-5DBDE58B667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4.png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6.png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8.png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0.png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7.png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9.png"/><Relationship Id="rId5" Type="http://schemas.openxmlformats.org/officeDocument/2006/relationships/oleObject" Target="../embeddings/oleObject33.bin"/><Relationship Id="rId4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1.png"/><Relationship Id="rId5" Type="http://schemas.openxmlformats.org/officeDocument/2006/relationships/oleObject" Target="../embeddings/oleObject35.bin"/><Relationship Id="rId4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6.png"/><Relationship Id="rId5" Type="http://schemas.openxmlformats.org/officeDocument/2006/relationships/oleObject" Target="../embeddings/oleObject37.bin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r-Cyrl-CS" b="1" dirty="0" smtClean="0"/>
              <a:t>Основ</a:t>
            </a:r>
            <a:r>
              <a:rPr lang="sr-Cyrl-RS" b="1" dirty="0"/>
              <a:t>и</a:t>
            </a:r>
            <a:r>
              <a:rPr lang="sr-Cyrl-CS" b="1" dirty="0" smtClean="0"/>
              <a:t> </a:t>
            </a:r>
            <a:r>
              <a:rPr lang="sr-Cyrl-CS" b="1" dirty="0"/>
              <a:t>радиолошке дијагностике дигестивног </a:t>
            </a:r>
            <a:r>
              <a:rPr lang="sr-Cyrl-CS" b="1" dirty="0" smtClean="0"/>
              <a:t> </a:t>
            </a:r>
            <a:r>
              <a:rPr lang="sr-Cyrl-CS" b="1" dirty="0"/>
              <a:t>система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1151242"/>
          </a:xfrm>
        </p:spPr>
        <p:txBody>
          <a:bodyPr/>
          <a:lstStyle/>
          <a:p>
            <a:r>
              <a:rPr lang="sr-Cyrl-RS" dirty="0" smtClean="0"/>
              <a:t>Доц др Снежана Лукић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240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>
                <a:solidFill>
                  <a:srgbClr val="0000FF"/>
                </a:solidFill>
              </a:rPr>
              <a:t>RENTGEN DIJAGNOSTIKA OBOLJENJA JEDNJAKA</a:t>
            </a:r>
            <a:endParaRPr lang="en-US" sz="4000" b="1" smtClean="0">
              <a:solidFill>
                <a:srgbClr val="0000FF"/>
              </a:solidFill>
            </a:endParaRPr>
          </a:p>
        </p:txBody>
      </p:sp>
      <p:sp>
        <p:nvSpPr>
          <p:cNvPr id="1229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sr-Latn-CS" sz="2400" smtClean="0"/>
              <a:t>Divertikulum jednjaka</a:t>
            </a:r>
            <a:endParaRPr lang="en-US" sz="2400" smtClean="0"/>
          </a:p>
        </p:txBody>
      </p:sp>
      <p:graphicFrame>
        <p:nvGraphicFramePr>
          <p:cNvPr id="12292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300788" y="1916113"/>
          <a:ext cx="2159000" cy="41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Bitmap Image" r:id="rId3" imgW="1552792" imgH="3638095" progId="Paint.Picture">
                  <p:embed/>
                </p:oleObj>
              </mc:Choice>
              <mc:Fallback>
                <p:oleObj name="Bitmap Image" r:id="rId3" imgW="1552792" imgH="36380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8" y="1916113"/>
                        <a:ext cx="2159000" cy="414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78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600" b="1" smtClean="0">
                <a:solidFill>
                  <a:srgbClr val="0000FF"/>
                </a:solidFill>
              </a:rPr>
              <a:t>RENTGEN DIJAGNOSTIKA OBOLJENJA JEDNJAKA</a:t>
            </a:r>
            <a:br>
              <a:rPr lang="sr-Latn-CS" sz="3600" b="1" smtClean="0">
                <a:solidFill>
                  <a:srgbClr val="0000FF"/>
                </a:solidFill>
              </a:rPr>
            </a:br>
            <a:r>
              <a:rPr lang="sr-Latn-CS" sz="2400" b="1" smtClean="0">
                <a:solidFill>
                  <a:schemeClr val="folHlink"/>
                </a:solidFill>
              </a:rPr>
              <a:t>Zenkerov divertikulum jednjaka</a:t>
            </a:r>
            <a:endParaRPr lang="en-US" sz="3600" b="1" smtClean="0">
              <a:solidFill>
                <a:schemeClr val="folHlink"/>
              </a:solidFill>
            </a:endParaRPr>
          </a:p>
        </p:txBody>
      </p:sp>
      <p:graphicFrame>
        <p:nvGraphicFramePr>
          <p:cNvPr id="13315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1747838" y="1981200"/>
          <a:ext cx="1684337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Bitmap Image" r:id="rId3" imgW="1486107" imgH="3629532" progId="Paint.Picture">
                  <p:embed/>
                </p:oleObj>
              </mc:Choice>
              <mc:Fallback>
                <p:oleObj name="Bitmap Image" r:id="rId3" imgW="1486107" imgH="362953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7838" y="1981200"/>
                        <a:ext cx="1684337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082800"/>
          <a:ext cx="3810000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Bitmap Image" r:id="rId5" imgW="3591426" imgH="3685714" progId="Paint.Picture">
                  <p:embed/>
                </p:oleObj>
              </mc:Choice>
              <mc:Fallback>
                <p:oleObj name="Bitmap Image" r:id="rId5" imgW="3591426" imgH="368571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082800"/>
                        <a:ext cx="3810000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267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600" b="1" smtClean="0">
                <a:solidFill>
                  <a:srgbClr val="0000FF"/>
                </a:solidFill>
              </a:rPr>
              <a:t>RENTGEN DIJAGNOSTIKA OBOLJENJA JEDNJAKA</a:t>
            </a:r>
            <a:endParaRPr lang="en-US" sz="3600" b="1" smtClean="0">
              <a:solidFill>
                <a:srgbClr val="0000FF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Tumori jednjaka: benigni i maligni.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sr-Latn-CS" sz="2800" smtClean="0"/>
              <a:t>Karcinomi: infiltrativni-skirozni, vegetativni-medularni.</a:t>
            </a:r>
          </a:p>
          <a:p>
            <a:pPr eaLnBrk="1" hangingPunct="1"/>
            <a:r>
              <a:rPr lang="sr-Latn-CS" sz="2800" smtClean="0"/>
              <a:t>Kompresije i pomeranje jednjaka,</a:t>
            </a:r>
          </a:p>
          <a:p>
            <a:pPr eaLnBrk="1" hangingPunct="1"/>
            <a:r>
              <a:rPr lang="sr-Latn-CS" sz="2800" smtClean="0"/>
              <a:t>Hijatus hernija: 1. kod kratkog jednjaka, 2. paraezofagealna hijatus hernija, 3. klizajuća hijatus hernija.</a:t>
            </a:r>
          </a:p>
          <a:p>
            <a:pPr eaLnBrk="1" hangingPunct="1"/>
            <a:r>
              <a:rPr lang="sr-Latn-CS" sz="2800" smtClean="0"/>
              <a:t>Operisani jednjak.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31793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600" b="1" smtClean="0">
                <a:solidFill>
                  <a:srgbClr val="0000FF"/>
                </a:solidFill>
              </a:rPr>
              <a:t>RENTGEN DIJAGNOSTIKA OBOLJENJA JEDNJAKA</a:t>
            </a:r>
            <a:br>
              <a:rPr lang="sr-Latn-CS" sz="3600" b="1" smtClean="0">
                <a:solidFill>
                  <a:srgbClr val="0000FF"/>
                </a:solidFill>
              </a:rPr>
            </a:br>
            <a:r>
              <a:rPr lang="sr-Latn-CS" sz="2400" b="1" smtClean="0">
                <a:solidFill>
                  <a:schemeClr val="folHlink"/>
                </a:solidFill>
              </a:rPr>
              <a:t>Ca jednjaka</a:t>
            </a:r>
            <a:endParaRPr lang="en-US" sz="3600" b="1" smtClean="0">
              <a:solidFill>
                <a:schemeClr val="folHlink"/>
              </a:solidFill>
            </a:endParaRPr>
          </a:p>
        </p:txBody>
      </p:sp>
      <p:graphicFrame>
        <p:nvGraphicFramePr>
          <p:cNvPr id="15363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1166813" y="1981200"/>
          <a:ext cx="2846387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Bitmap Image" r:id="rId3" imgW="2523810" imgH="3648584" progId="Paint.Picture">
                  <p:embed/>
                </p:oleObj>
              </mc:Choice>
              <mc:Fallback>
                <p:oleObj name="Bitmap Image" r:id="rId3" imgW="2523810" imgH="364858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6813" y="1981200"/>
                        <a:ext cx="2846387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5135563" y="1981200"/>
          <a:ext cx="2833687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Bitmap Image" r:id="rId5" imgW="2486372" imgH="3610479" progId="Paint.Picture">
                  <p:embed/>
                </p:oleObj>
              </mc:Choice>
              <mc:Fallback>
                <p:oleObj name="Bitmap Image" r:id="rId5" imgW="2486372" imgH="361047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5563" y="1981200"/>
                        <a:ext cx="2833687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522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Rentgenska anatomija želuca i duodenuma,</a:t>
            </a:r>
          </a:p>
          <a:p>
            <a:pPr eaLnBrk="1" hangingPunct="1"/>
            <a:r>
              <a:rPr lang="sr-Latn-CS" sz="2800" smtClean="0"/>
              <a:t>Poremećaji tonusa želuca: spazam, hipotonija, atonija.</a:t>
            </a:r>
          </a:p>
          <a:p>
            <a:pPr eaLnBrk="1" hangingPunct="1"/>
            <a:r>
              <a:rPr lang="sr-Latn-CS" sz="2800" smtClean="0"/>
              <a:t>Gastroptoza,</a:t>
            </a:r>
          </a:p>
          <a:p>
            <a:pPr eaLnBrk="1" hangingPunct="1"/>
            <a:r>
              <a:rPr lang="sr-Latn-CS" sz="2800" smtClean="0"/>
              <a:t>Dilatacija želuca,</a:t>
            </a:r>
          </a:p>
          <a:p>
            <a:pPr eaLnBrk="1" hangingPunct="1"/>
            <a:r>
              <a:rPr lang="sr-Latn-CS" sz="2800" smtClean="0"/>
              <a:t>Kaskadni želudac,</a:t>
            </a:r>
          </a:p>
          <a:p>
            <a:pPr eaLnBrk="1" hangingPunct="1"/>
            <a:r>
              <a:rPr lang="sr-Latn-CS" sz="2800" smtClean="0"/>
              <a:t>Volvulus želuca,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49101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1741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1101725" y="1981200"/>
          <a:ext cx="29781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Bitmap Image" r:id="rId3" imgW="2619048" imgH="3619048" progId="Paint.Picture">
                  <p:embed/>
                </p:oleObj>
              </mc:Choice>
              <mc:Fallback>
                <p:oleObj name="Bitmap Image" r:id="rId3" imgW="2619048" imgH="36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1981200"/>
                        <a:ext cx="29781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683125" y="1981200"/>
          <a:ext cx="373856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Bitmap Image" r:id="rId5" imgW="3304762" imgH="3638095" progId="Paint.Picture">
                  <p:embed/>
                </p:oleObj>
              </mc:Choice>
              <mc:Fallback>
                <p:oleObj name="Bitmap Image" r:id="rId5" imgW="3304762" imgH="36380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25" y="1981200"/>
                        <a:ext cx="373856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397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sr-Latn-CS" sz="2400" smtClean="0"/>
              <a:t>Kongenitalna anomalija</a:t>
            </a:r>
            <a:endParaRPr lang="en-US" sz="2400" smtClean="0"/>
          </a:p>
        </p:txBody>
      </p:sp>
      <p:graphicFrame>
        <p:nvGraphicFramePr>
          <p:cNvPr id="18435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128838"/>
          <a:ext cx="38100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Bitmap Image" r:id="rId3" imgW="3790476" imgH="3801006" progId="Paint.Picture">
                  <p:embed/>
                </p:oleObj>
              </mc:Choice>
              <mc:Fallback>
                <p:oleObj name="Bitmap Image" r:id="rId3" imgW="3790476" imgH="380100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128838"/>
                        <a:ext cx="38100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7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Divertikulumi želuca,</a:t>
            </a:r>
          </a:p>
          <a:p>
            <a:pPr eaLnBrk="1" hangingPunct="1"/>
            <a:r>
              <a:rPr lang="sr-Latn-CS" sz="2800" smtClean="0"/>
              <a:t>Hronični gastritis,</a:t>
            </a:r>
          </a:p>
          <a:p>
            <a:pPr eaLnBrk="1" hangingPunct="1"/>
            <a:r>
              <a:rPr lang="sr-Latn-CS" sz="2800" smtClean="0"/>
              <a:t>Menetrierova bolest (gastropathia hypertonica gigantea),</a:t>
            </a:r>
          </a:p>
          <a:p>
            <a:pPr eaLnBrk="1" hangingPunct="1"/>
            <a:r>
              <a:rPr lang="sr-Latn-CS" sz="2800" smtClean="0"/>
              <a:t>Oštećenja želuca korozivnim sredstvima,</a:t>
            </a:r>
          </a:p>
          <a:p>
            <a:pPr eaLnBrk="1" hangingPunct="1"/>
            <a:r>
              <a:rPr lang="sr-Latn-CS" sz="2800" smtClean="0"/>
              <a:t>Ulcus ventriculi 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334362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2640013"/>
          <a:ext cx="3810000" cy="279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Bitmap Image" r:id="rId3" imgW="4371429" imgH="3209524" progId="Paint.Picture">
                  <p:embed/>
                </p:oleObj>
              </mc:Choice>
              <mc:Fallback>
                <p:oleObj name="Bitmap Image" r:id="rId3" imgW="4371429" imgH="32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40013"/>
                        <a:ext cx="3810000" cy="279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5235575" y="1981200"/>
          <a:ext cx="26352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Bitmap Image" r:id="rId5" imgW="2409524" imgH="3761905" progId="Paint.Picture">
                  <p:embed/>
                </p:oleObj>
              </mc:Choice>
              <mc:Fallback>
                <p:oleObj name="Bitmap Image" r:id="rId5" imgW="2409524" imgH="376190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5575" y="1981200"/>
                        <a:ext cx="26352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br>
              <a:rPr lang="sr-Latn-CS" sz="3200" b="1" smtClean="0">
                <a:solidFill>
                  <a:srgbClr val="0000FF"/>
                </a:solidFill>
              </a:rPr>
            </a:br>
            <a:r>
              <a:rPr lang="sr-Latn-CS" sz="2000" b="1" smtClean="0">
                <a:solidFill>
                  <a:schemeClr val="folHlink"/>
                </a:solidFill>
              </a:rPr>
              <a:t>Ulcus ventriculi</a:t>
            </a:r>
            <a:endParaRPr lang="en-US" sz="3200" b="1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45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b="1" u="sng" smtClean="0"/>
              <a:t>Komplikacije ulkusa ventriculi: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Perforacija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Penetracija u okolne organe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Krvarenje iz ulkusa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Promena oblika-deformacija želuca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Perigastrične adhezije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Maligna alteracija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257174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b="1" smtClean="0">
                <a:solidFill>
                  <a:srgbClr val="0000FF"/>
                </a:solidFill>
              </a:rPr>
              <a:t>RENDGENSKI PREGLED GIT-A</a:t>
            </a:r>
            <a:endParaRPr lang="en-US" sz="3600" b="1" smtClean="0">
              <a:solidFill>
                <a:srgbClr val="0000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Indikacije za pregled,</a:t>
            </a:r>
          </a:p>
          <a:p>
            <a:pPr eaLnBrk="1" hangingPunct="1"/>
            <a:r>
              <a:rPr lang="sr-Latn-CS" sz="2800" smtClean="0"/>
              <a:t>Priprema bolesnika za pregled,</a:t>
            </a:r>
          </a:p>
          <a:p>
            <a:pPr eaLnBrk="1" hangingPunct="1"/>
            <a:r>
              <a:rPr lang="sr-Latn-CS" sz="2800" smtClean="0"/>
              <a:t>Tehnika pregleda,</a:t>
            </a:r>
          </a:p>
          <a:p>
            <a:pPr eaLnBrk="1" hangingPunct="1"/>
            <a:r>
              <a:rPr lang="sr-Latn-CS" sz="2800" smtClean="0"/>
              <a:t>Dvojni kontrast</a:t>
            </a:r>
          </a:p>
          <a:p>
            <a:pPr eaLnBrk="1" hangingPunct="1"/>
            <a:r>
              <a:rPr lang="sr-Latn-CS" sz="2800" smtClean="0"/>
              <a:t>Elementi Ro dijagnostike GIT-a.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323958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Rani karcinom želuca</a:t>
            </a:r>
          </a:p>
          <a:p>
            <a:pPr eaLnBrk="1" hangingPunct="1"/>
            <a:r>
              <a:rPr lang="sr-Latn-CS" sz="2800" smtClean="0"/>
              <a:t>Odmakli karcinom želuca: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Medularni-vegetativni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Infiltrativni-skiruzni</a:t>
            </a:r>
          </a:p>
          <a:p>
            <a:pPr eaLnBrk="1" hangingPunct="1"/>
            <a:r>
              <a:rPr lang="sr-Latn-CS" sz="2800" smtClean="0"/>
              <a:t>Operisani želudac: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sr-Latn-CS" sz="2800" smtClean="0"/>
              <a:t>Gastrektomija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sr-Latn-CS" sz="2800" smtClean="0"/>
              <a:t>Bilroth I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sr-Latn-CS" sz="2800" smtClean="0"/>
              <a:t>Bilroth II</a:t>
            </a:r>
          </a:p>
          <a:p>
            <a:pPr eaLnBrk="1" hangingPunct="1">
              <a:buFontTx/>
              <a:buNone/>
            </a:pP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339102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br>
              <a:rPr lang="sr-Latn-CS" sz="3200" b="1" smtClean="0">
                <a:solidFill>
                  <a:srgbClr val="0000FF"/>
                </a:solidFill>
              </a:rPr>
            </a:br>
            <a:r>
              <a:rPr lang="sr-Latn-CS" sz="2400" b="1" smtClean="0">
                <a:solidFill>
                  <a:schemeClr val="folHlink"/>
                </a:solidFill>
              </a:rPr>
              <a:t>Ca ventriculi</a:t>
            </a:r>
            <a:endParaRPr lang="en-US" sz="3200" b="1" smtClean="0">
              <a:solidFill>
                <a:schemeClr val="folHlink"/>
              </a:solidFill>
            </a:endParaRPr>
          </a:p>
        </p:txBody>
      </p:sp>
      <p:graphicFrame>
        <p:nvGraphicFramePr>
          <p:cNvPr id="23555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2349500"/>
          <a:ext cx="3810000" cy="316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Bitmap Image" r:id="rId3" imgW="4428571" imgH="2914286" progId="Paint.Picture">
                  <p:embed/>
                </p:oleObj>
              </mc:Choice>
              <mc:Fallback>
                <p:oleObj name="Bitmap Image" r:id="rId3" imgW="4428571" imgH="291428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49500"/>
                        <a:ext cx="3810000" cy="316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205038"/>
          <a:ext cx="4171950" cy="332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Bitmap Image" r:id="rId5" imgW="4361905" imgH="3409524" progId="Paint.Picture">
                  <p:embed/>
                </p:oleObj>
              </mc:Choice>
              <mc:Fallback>
                <p:oleObj name="Bitmap Image" r:id="rId5" imgW="4361905" imgH="34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05038"/>
                        <a:ext cx="4171950" cy="332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300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ŽELUDCA I DUODENUMA</a:t>
            </a:r>
            <a:br>
              <a:rPr lang="sr-Latn-CS" sz="3200" b="1" smtClean="0">
                <a:solidFill>
                  <a:srgbClr val="0000FF"/>
                </a:solidFill>
              </a:rPr>
            </a:br>
            <a:r>
              <a:rPr lang="sr-Latn-CS" sz="2400" b="1" smtClean="0">
                <a:solidFill>
                  <a:schemeClr val="folHlink"/>
                </a:solidFill>
              </a:rPr>
              <a:t>Ca ventriculi</a:t>
            </a:r>
            <a:endParaRPr lang="en-US" sz="2400" b="1" smtClean="0">
              <a:solidFill>
                <a:schemeClr val="folHlink"/>
              </a:solidFill>
            </a:endParaRPr>
          </a:p>
        </p:txBody>
      </p:sp>
      <p:graphicFrame>
        <p:nvGraphicFramePr>
          <p:cNvPr id="24579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1989138"/>
          <a:ext cx="3810000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Bitmap Image" r:id="rId3" imgW="3858164" imgH="3723810" progId="Paint.Picture">
                  <p:embed/>
                </p:oleObj>
              </mc:Choice>
              <mc:Fallback>
                <p:oleObj name="Bitmap Image" r:id="rId3" imgW="3858164" imgH="37238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989138"/>
                        <a:ext cx="3810000" cy="403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1989138"/>
          <a:ext cx="4027488" cy="410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Bitmap Image" r:id="rId5" imgW="4001058" imgH="3761905" progId="Paint.Picture">
                  <p:embed/>
                </p:oleObj>
              </mc:Choice>
              <mc:Fallback>
                <p:oleObj name="Bitmap Image" r:id="rId5" imgW="4001058" imgH="376190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989138"/>
                        <a:ext cx="4027488" cy="410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402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ŽELUCA I DUODENUMA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Kongenitalne anomalije: stenoza,atrezija.</a:t>
            </a:r>
          </a:p>
          <a:p>
            <a:pPr eaLnBrk="1" hangingPunct="1"/>
            <a:r>
              <a:rPr lang="sr-Latn-CS" sz="2800" smtClean="0"/>
              <a:t>Anomalije oblika i položaja,</a:t>
            </a:r>
          </a:p>
          <a:p>
            <a:pPr eaLnBrk="1" hangingPunct="1"/>
            <a:r>
              <a:rPr lang="sr-Latn-CS" sz="2800" smtClean="0"/>
              <a:t>Ulcus duodeni,</a:t>
            </a:r>
          </a:p>
          <a:p>
            <a:pPr eaLnBrk="1" hangingPunct="1"/>
            <a:r>
              <a:rPr lang="sr-Latn-CS" sz="2800" smtClean="0"/>
              <a:t>Adhezivni periduodenitis,</a:t>
            </a:r>
          </a:p>
          <a:p>
            <a:pPr eaLnBrk="1" hangingPunct="1"/>
            <a:r>
              <a:rPr lang="sr-Latn-CS" sz="2800" smtClean="0"/>
              <a:t>Divertikulumi duodenuma,</a:t>
            </a:r>
          </a:p>
          <a:p>
            <a:pPr eaLnBrk="1" hangingPunct="1"/>
            <a:r>
              <a:rPr lang="sr-Latn-CS" sz="2800" smtClean="0"/>
              <a:t>Stenoza duodenuma,</a:t>
            </a:r>
          </a:p>
          <a:p>
            <a:pPr eaLnBrk="1" hangingPunct="1"/>
            <a:r>
              <a:rPr lang="sr-Latn-CS" sz="2800" smtClean="0"/>
              <a:t>Tumori duodenuma: ca i sarkom.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234599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Latn-CS" sz="2400" smtClean="0"/>
              <a:t>Rentgen anatomija tankog creva,</a:t>
            </a:r>
          </a:p>
          <a:p>
            <a:pPr eaLnBrk="1" hangingPunct="1">
              <a:lnSpc>
                <a:spcPct val="80000"/>
              </a:lnSpc>
            </a:pPr>
            <a:r>
              <a:rPr lang="sr-Latn-CS" sz="2400" smtClean="0"/>
              <a:t>Rentgenski pregled tankog creva: pasaža tankog creva i enterokliza.</a:t>
            </a:r>
          </a:p>
          <a:p>
            <a:pPr eaLnBrk="1" hangingPunct="1">
              <a:lnSpc>
                <a:spcPct val="80000"/>
              </a:lnSpc>
            </a:pPr>
            <a:r>
              <a:rPr lang="sr-Latn-CS" sz="2400" smtClean="0"/>
              <a:t>Meckelov divertikulum-ostatak omfalomezenteričnog kanala.</a:t>
            </a:r>
          </a:p>
          <a:p>
            <a:pPr eaLnBrk="1" hangingPunct="1">
              <a:lnSpc>
                <a:spcPct val="80000"/>
              </a:lnSpc>
            </a:pPr>
            <a:r>
              <a:rPr lang="sr-Latn-CS" sz="2400" smtClean="0"/>
              <a:t>Crevni paraziti,</a:t>
            </a:r>
          </a:p>
          <a:p>
            <a:pPr eaLnBrk="1" hangingPunct="1">
              <a:lnSpc>
                <a:spcPct val="80000"/>
              </a:lnSpc>
            </a:pPr>
            <a:r>
              <a:rPr lang="sr-Latn-CS" sz="2400" smtClean="0"/>
              <a:t>Regionalni enteritis-Crohnova bolest.</a:t>
            </a:r>
          </a:p>
          <a:p>
            <a:pPr eaLnBrk="1" hangingPunct="1">
              <a:lnSpc>
                <a:spcPct val="80000"/>
              </a:lnSpc>
            </a:pPr>
            <a:r>
              <a:rPr lang="sr-Latn-CS" sz="2400" smtClean="0"/>
              <a:t>Zollinger-Ellisonov Sy: gastrična hipersekrecija, džinovski nabori sluznice želuca, multipli ulkusi, edem sluznice jejunuma, hipermotilitet, dilucija barijuma, flokulacija.</a:t>
            </a:r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275964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12738" y="1447800"/>
            <a:ext cx="8493125" cy="4724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SzPct val="150000"/>
              <a:buFont typeface="Wingdings" pitchFamily="2" charset="2"/>
              <a:buChar char="§"/>
            </a:pPr>
            <a:r>
              <a:rPr lang="sl-SI" sz="2800" b="1" smtClean="0">
                <a:solidFill>
                  <a:srgbClr val="FFFF66"/>
                </a:solidFill>
                <a:latin typeface="Arial" charset="0"/>
              </a:rPr>
              <a:t>Jejunum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: levi (gornji) kvadrant trb. duplje, sluznica paperjastog izgleda – kružni nabori (</a:t>
            </a:r>
            <a:r>
              <a:rPr lang="sl-SI" sz="2800" i="1" smtClean="0">
                <a:solidFill>
                  <a:srgbClr val="FFC000"/>
                </a:solidFill>
                <a:latin typeface="Arial" charset="0"/>
              </a:rPr>
              <a:t>Kerckring).</a:t>
            </a:r>
            <a:endParaRPr lang="sl-SI" sz="2800" smtClean="0">
              <a:solidFill>
                <a:srgbClr val="FFC000"/>
              </a:solidFill>
              <a:latin typeface="Arial" charset="0"/>
            </a:endParaRPr>
          </a:p>
          <a:p>
            <a:pPr eaLnBrk="1" hangingPunct="1">
              <a:buSzPct val="150000"/>
              <a:buFont typeface="Wingdings" pitchFamily="2" charset="2"/>
              <a:buChar char="§"/>
            </a:pPr>
            <a:r>
              <a:rPr lang="sl-SI" sz="2800" b="1" smtClean="0">
                <a:solidFill>
                  <a:srgbClr val="FFFF66"/>
                </a:solidFill>
                <a:latin typeface="Arial" charset="0"/>
              </a:rPr>
              <a:t>Ileum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:  desni (donji) kvadrant trb. duplje, longitudinalni nabori mukoze.</a:t>
            </a:r>
          </a:p>
          <a:p>
            <a:pPr eaLnBrk="1" hangingPunct="1">
              <a:buSzPct val="150000"/>
              <a:buFont typeface="Wingdings" pitchFamily="2" charset="2"/>
              <a:buChar char="§"/>
            </a:pPr>
            <a:r>
              <a:rPr lang="sl-SI" sz="2800" b="1" smtClean="0">
                <a:solidFill>
                  <a:srgbClr val="FFFF66"/>
                </a:solidFill>
                <a:latin typeface="Arial" charset="0"/>
              </a:rPr>
              <a:t>Pokreti tankog creva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: </a:t>
            </a:r>
            <a:r>
              <a:rPr lang="sl-SI" sz="2800" i="1" smtClean="0">
                <a:solidFill>
                  <a:srgbClr val="FFC000"/>
                </a:solidFill>
                <a:latin typeface="Arial" charset="0"/>
              </a:rPr>
              <a:t>propulzivni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 (transport hrane) i </a:t>
            </a:r>
            <a:r>
              <a:rPr lang="sl-SI" sz="2800" i="1" smtClean="0">
                <a:solidFill>
                  <a:srgbClr val="FFC000"/>
                </a:solidFill>
                <a:latin typeface="Arial" charset="0"/>
              </a:rPr>
              <a:t>pendularni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 (mešanje).</a:t>
            </a:r>
          </a:p>
          <a:p>
            <a:pPr eaLnBrk="1" hangingPunct="1">
              <a:buSzPct val="150000"/>
              <a:buFont typeface="Wingdings" pitchFamily="2" charset="2"/>
              <a:buChar char="§"/>
            </a:pPr>
            <a:r>
              <a:rPr lang="sl-SI" sz="2800" b="1" smtClean="0">
                <a:solidFill>
                  <a:srgbClr val="FFFF66"/>
                </a:solidFill>
                <a:latin typeface="Arial" charset="0"/>
              </a:rPr>
              <a:t>Vreme trajanja pasaže</a:t>
            </a:r>
            <a:r>
              <a:rPr lang="sl-SI" sz="280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k.s. do ileocekalne valvule</a:t>
            </a:r>
            <a:r>
              <a:rPr lang="en-US" sz="2800" smtClean="0">
                <a:solidFill>
                  <a:srgbClr val="FFC000"/>
                </a:solidFill>
                <a:latin typeface="Arial" charset="0"/>
              </a:rPr>
              <a:t> </a:t>
            </a:r>
            <a:r>
              <a:rPr lang="sl-SI" sz="2800" smtClean="0">
                <a:solidFill>
                  <a:srgbClr val="FFC000"/>
                </a:solidFill>
                <a:latin typeface="Arial" charset="0"/>
              </a:rPr>
              <a:t>3-5 h.</a:t>
            </a:r>
          </a:p>
          <a:p>
            <a:pPr eaLnBrk="1" hangingPunct="1">
              <a:buSzPct val="150000"/>
              <a:buFont typeface="Wingdings" pitchFamily="2" charset="2"/>
              <a:buChar char="§"/>
            </a:pPr>
            <a:r>
              <a:rPr lang="sl-SI" sz="2800" smtClean="0">
                <a:solidFill>
                  <a:srgbClr val="66FFFF"/>
                </a:solidFill>
                <a:latin typeface="Arial" charset="0"/>
              </a:rPr>
              <a:t>Rtg pregled</a:t>
            </a:r>
            <a:r>
              <a:rPr lang="sl-SI" sz="280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sl-SI" sz="2800" smtClean="0">
                <a:solidFill>
                  <a:srgbClr val="FFC000"/>
                </a:solidFill>
                <a:latin typeface="Arial" charset="0"/>
                <a:sym typeface="Symbol" pitchFamily="18" charset="2"/>
              </a:rPr>
              <a:t> položaj, pokretljivost i širina </a:t>
            </a:r>
            <a:r>
              <a:rPr lang="sl-SI" sz="2800" smtClean="0">
                <a:solidFill>
                  <a:schemeClr val="bg1"/>
                </a:solidFill>
                <a:latin typeface="Arial" charset="0"/>
                <a:sym typeface="Symbol" pitchFamily="18" charset="2"/>
              </a:rPr>
              <a:t>lumena, kontura zida, izgled reljefa mukoze, brzina pasaže k.s.</a:t>
            </a:r>
            <a:r>
              <a:rPr lang="sl-SI" sz="2800" smtClean="0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pPr eaLnBrk="1" hangingPunct="1">
              <a:buSzPct val="150000"/>
              <a:buFont typeface="Wingdings" pitchFamily="2" charset="2"/>
              <a:buChar char="§"/>
            </a:pPr>
            <a:endParaRPr lang="en-GB" sz="28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7651" name="Text Box 6"/>
          <p:cNvSpPr>
            <a:spLocks noGrp="1" noChangeArrowheads="1"/>
          </p:cNvSpPr>
          <p:nvPr>
            <p:ph type="title"/>
          </p:nvPr>
        </p:nvSpPr>
        <p:spPr>
          <a:xfrm>
            <a:off x="203200" y="76200"/>
            <a:ext cx="8805863" cy="11430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spcBef>
                <a:spcPct val="50000"/>
              </a:spcBef>
            </a:pPr>
            <a:r>
              <a:rPr lang="sl-SI" sz="3600" b="1" smtClean="0">
                <a:solidFill>
                  <a:srgbClr val="0000FF"/>
                </a:solidFill>
                <a:latin typeface="Arial" charset="0"/>
              </a:rPr>
              <a:t>Rtg dijagnostika u obolenjima tankog creva </a:t>
            </a:r>
            <a:endParaRPr lang="en-GB" sz="3600" b="1" smtClean="0">
              <a:solidFill>
                <a:srgbClr val="0000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058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nterokliza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663" y="1066800"/>
            <a:ext cx="43338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500063" y="142875"/>
            <a:ext cx="8469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3600" b="1">
                <a:solidFill>
                  <a:srgbClr val="0000FF"/>
                </a:solidFill>
                <a:latin typeface="Arial" charset="0"/>
              </a:rPr>
              <a:t>Normalna Rtg anatomija tankog creva</a:t>
            </a:r>
          </a:p>
        </p:txBody>
      </p:sp>
      <p:pic>
        <p:nvPicPr>
          <p:cNvPr id="28676" name="Picture 6" descr="anatomija t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066800"/>
            <a:ext cx="4343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948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7800" y="1447800"/>
            <a:ext cx="8966200" cy="5029200"/>
          </a:xfrm>
        </p:spPr>
        <p:txBody>
          <a:bodyPr/>
          <a:lstStyle/>
          <a:p>
            <a:pPr eaLnBrk="1" hangingPunct="1">
              <a:buSzPct val="150000"/>
            </a:pPr>
            <a:r>
              <a:rPr lang="sl-SI" b="1" smtClean="0">
                <a:solidFill>
                  <a:srgbClr val="FFFF66"/>
                </a:solidFill>
                <a:latin typeface="Arial" charset="0"/>
              </a:rPr>
              <a:t>Mesenterium ileo-colicum commune</a:t>
            </a:r>
            <a:r>
              <a:rPr lang="sl-SI" smtClean="0">
                <a:solidFill>
                  <a:srgbClr val="FFC000"/>
                </a:solidFill>
                <a:latin typeface="Arial" charset="0"/>
              </a:rPr>
              <a:t>: izostajanje rotacije creva – vijuge t.creva u desnoj polovini abdomena, kolon u levoj polovini.</a:t>
            </a:r>
          </a:p>
          <a:p>
            <a:pPr eaLnBrk="1" hangingPunct="1">
              <a:buSzPct val="150000"/>
            </a:pPr>
            <a:r>
              <a:rPr lang="sl-SI" b="1" smtClean="0">
                <a:solidFill>
                  <a:srgbClr val="FFFF66"/>
                </a:solidFill>
                <a:latin typeface="Arial" charset="0"/>
              </a:rPr>
              <a:t>Meckel-ov divertikul</a:t>
            </a:r>
            <a:r>
              <a:rPr lang="sl-SI" smtClean="0">
                <a:solidFill>
                  <a:srgbClr val="FFC000"/>
                </a:solidFill>
                <a:latin typeface="Arial" charset="0"/>
              </a:rPr>
              <a:t>: ostatak </a:t>
            </a:r>
            <a:r>
              <a:rPr lang="en-US" smtClean="0">
                <a:solidFill>
                  <a:srgbClr val="FFC000"/>
                </a:solidFill>
                <a:latin typeface="Arial" charset="0"/>
              </a:rPr>
              <a:t>o</a:t>
            </a:r>
            <a:r>
              <a:rPr lang="sl-SI" smtClean="0">
                <a:solidFill>
                  <a:srgbClr val="FFC000"/>
                </a:solidFill>
                <a:latin typeface="Arial" charset="0"/>
              </a:rPr>
              <a:t>mfalomezenterijskog kanala, udaljen 10cm-1m od ileoc.valvule na spoljnoj ivici ileuma (širok vrat, potpun mišićni sloj zida, brzo punjenje i pražnjenje). Komplikacije: divertikulitis, perforacija, krvarenje-ulkus, </a:t>
            </a:r>
            <a:r>
              <a:rPr lang="sl-SI" smtClean="0">
                <a:solidFill>
                  <a:schemeClr val="bg1"/>
                </a:solidFill>
                <a:latin typeface="Arial" charset="0"/>
              </a:rPr>
              <a:t>invaginacija i torzija.   </a:t>
            </a:r>
            <a:endParaRPr lang="en-GB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406400" y="304800"/>
            <a:ext cx="81280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sl-SI" sz="4400" b="1">
                <a:solidFill>
                  <a:srgbClr val="0000FF"/>
                </a:solidFill>
                <a:latin typeface="Arial" charset="0"/>
              </a:rPr>
              <a:t>Urođene anomalije tankog creva</a:t>
            </a:r>
            <a:r>
              <a:rPr lang="sl-SI" sz="4000">
                <a:solidFill>
                  <a:srgbClr val="0000FF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433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ecel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838200"/>
            <a:ext cx="389413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61925" y="142875"/>
            <a:ext cx="8982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3600">
                <a:solidFill>
                  <a:srgbClr val="0000FF"/>
                </a:solidFill>
                <a:latin typeface="Arial" charset="0"/>
              </a:rPr>
              <a:t>Rtg dijagnostika u obolenjima tankog creva</a:t>
            </a:r>
            <a:endParaRPr lang="en-US" sz="280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41338" y="5791200"/>
            <a:ext cx="31162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2800">
                <a:solidFill>
                  <a:srgbClr val="FFFF00"/>
                </a:solidFill>
                <a:latin typeface="Arial" charset="0"/>
              </a:rPr>
              <a:t>Meckel-ov divertikul</a:t>
            </a: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V="1">
            <a:off x="3251200" y="2819400"/>
            <a:ext cx="338138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726" name="Picture 6" descr="11a-nonorotatio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8" y="838200"/>
            <a:ext cx="28321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11b-nonorotati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38" y="3200400"/>
            <a:ext cx="2722562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7134225" y="1233488"/>
            <a:ext cx="1874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sl-SI" sz="2800">
                <a:solidFill>
                  <a:srgbClr val="FFFF00"/>
                </a:solidFill>
                <a:latin typeface="Arial" charset="0"/>
              </a:rPr>
              <a:t>Nonrotatio</a:t>
            </a:r>
            <a:endParaRPr lang="en-US" sz="28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 flipV="1">
            <a:off x="7246938" y="1828800"/>
            <a:ext cx="1355725" cy="1143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914393915 h 21600"/>
              <a:gd name="T4" fmla="*/ 1524650218 w 21600"/>
              <a:gd name="T5" fmla="*/ 1371664876 h 21600"/>
              <a:gd name="T6" fmla="*/ 0 w 21600"/>
              <a:gd name="T7" fmla="*/ 2147483647 h 21600"/>
              <a:gd name="T8" fmla="*/ 1524650218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1828933456 h 21600"/>
              <a:gd name="T14" fmla="*/ 2147483647 w 21600"/>
              <a:gd name="T15" fmla="*/ 914393915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3085 w 21600"/>
              <a:gd name="T25" fmla="*/ 12343 h 21600"/>
              <a:gd name="T26" fmla="*/ 18514 w 21600"/>
              <a:gd name="T27" fmla="*/ 18514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lnTo>
                  <a:pt x="15429" y="0"/>
                </a:lnTo>
                <a:close/>
              </a:path>
            </a:pathLst>
          </a:custGeom>
          <a:gradFill rotWithShape="0">
            <a:gsLst>
              <a:gs pos="0">
                <a:srgbClr val="B9B9D5"/>
              </a:gs>
              <a:gs pos="50000">
                <a:srgbClr val="000066"/>
              </a:gs>
              <a:gs pos="100000">
                <a:srgbClr val="B9B9D5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40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>
            <a:spLocks noGrp="1" noChangeArrowheads="1"/>
          </p:cNvSpPr>
          <p:nvPr>
            <p:ph type="title"/>
          </p:nvPr>
        </p:nvSpPr>
        <p:spPr>
          <a:xfrm>
            <a:off x="1263650" y="76200"/>
            <a:ext cx="7202488" cy="11430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sl-SI" sz="3600" b="1" smtClean="0">
                <a:solidFill>
                  <a:srgbClr val="0000FF"/>
                </a:solidFill>
                <a:latin typeface="Arial" charset="0"/>
              </a:rPr>
              <a:t>Terminalni ileitis – M. Crohn</a:t>
            </a:r>
            <a:endParaRPr lang="en-GB" sz="3600" b="1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559800" cy="4800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800" smtClean="0">
                <a:solidFill>
                  <a:srgbClr val="66FFFF"/>
                </a:solidFill>
                <a:latin typeface="Arial" charset="0"/>
              </a:rPr>
              <a:t>I (rana) faza</a:t>
            </a:r>
            <a:r>
              <a:rPr lang="sl-SI" sz="2800" smtClean="0">
                <a:solidFill>
                  <a:srgbClr val="FFFF00"/>
                </a:solidFill>
                <a:latin typeface="Arial" charset="0"/>
              </a:rPr>
              <a:t>: hipermotilitet, spazam, nepravilnost reljefa mukoze, neispunjavanje jednog segmenta (cekuma) – </a:t>
            </a:r>
            <a:r>
              <a:rPr lang="sl-SI" sz="2800" i="1" smtClean="0">
                <a:solidFill>
                  <a:srgbClr val="FFFF99"/>
                </a:solidFill>
                <a:latin typeface="Arial" charset="0"/>
              </a:rPr>
              <a:t>Stierlin’s sign</a:t>
            </a:r>
            <a:r>
              <a:rPr lang="sl-SI" sz="2800" smtClean="0">
                <a:solidFill>
                  <a:srgbClr val="FFFF99"/>
                </a:solidFill>
                <a:latin typeface="Arial" charset="0"/>
              </a:rPr>
              <a:t>.</a:t>
            </a:r>
            <a:endParaRPr lang="sl-SI" sz="2800" smtClean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800" smtClean="0">
                <a:solidFill>
                  <a:srgbClr val="66FFFF"/>
                </a:solidFill>
                <a:latin typeface="Arial" charset="0"/>
              </a:rPr>
              <a:t>II (kasnija) faza</a:t>
            </a:r>
            <a:r>
              <a:rPr lang="sl-SI" sz="2800" smtClean="0">
                <a:solidFill>
                  <a:srgbClr val="FFFF00"/>
                </a:solidFill>
                <a:latin typeface="Arial" charset="0"/>
              </a:rPr>
              <a:t>: pseudopolipozni izgled reljefa mukoze -  “</a:t>
            </a:r>
            <a:r>
              <a:rPr lang="sl-SI" sz="2800" i="1" smtClean="0">
                <a:solidFill>
                  <a:srgbClr val="FFFF00"/>
                </a:solidFill>
                <a:latin typeface="Arial" charset="0"/>
              </a:rPr>
              <a:t>kaldrma” </a:t>
            </a:r>
            <a:r>
              <a:rPr lang="sl-SI" sz="2800" smtClean="0">
                <a:solidFill>
                  <a:srgbClr val="FFFF00"/>
                </a:solidFill>
                <a:latin typeface="Arial" charset="0"/>
              </a:rPr>
              <a:t>(neravna, zadebljala sluznica i ulceracije), nazubljene konture.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GB" sz="3600" b="1" smtClean="0">
                <a:solidFill>
                  <a:srgbClr val="FFFF00"/>
                </a:solidFill>
                <a:latin typeface="Arial" charset="0"/>
                <a:sym typeface="Symbol" pitchFamily="18" charset="2"/>
              </a:rPr>
              <a:t></a:t>
            </a:r>
            <a:endParaRPr lang="sl-SI" sz="3600" b="1" smtClean="0">
              <a:solidFill>
                <a:srgbClr val="FFFF00"/>
              </a:solidFill>
              <a:latin typeface="Arial" charset="0"/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800" smtClean="0">
                <a:solidFill>
                  <a:srgbClr val="FFFF00"/>
                </a:solidFill>
                <a:latin typeface="Arial" charset="0"/>
              </a:rPr>
              <a:t>Fibroza, rigiditet, destrukcija sluznice –</a:t>
            </a:r>
            <a:r>
              <a:rPr lang="sl-SI" sz="280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sl-SI" sz="2800" i="1" smtClean="0">
                <a:solidFill>
                  <a:srgbClr val="66FFFF"/>
                </a:solidFill>
                <a:latin typeface="Arial" charset="0"/>
              </a:rPr>
              <a:t>Kantorov znak vrpce</a:t>
            </a:r>
            <a:r>
              <a:rPr lang="sl-SI" sz="2800" i="1" smtClean="0">
                <a:solidFill>
                  <a:schemeClr val="bg1"/>
                </a:solidFill>
                <a:latin typeface="Arial" charset="0"/>
              </a:rPr>
              <a:t> </a:t>
            </a:r>
            <a:endParaRPr lang="sl-SI" sz="2800" i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800" smtClean="0">
                <a:solidFill>
                  <a:srgbClr val="FFFF00"/>
                </a:solidFill>
                <a:latin typeface="Arial" charset="0"/>
              </a:rPr>
              <a:t>Karakteristika: “lezije na preskok”</a:t>
            </a:r>
            <a:r>
              <a:rPr lang="en-US" sz="2800" smtClean="0">
                <a:solidFill>
                  <a:srgbClr val="FFFF00"/>
                </a:solidFill>
                <a:latin typeface="Arial" charset="0"/>
              </a:rPr>
              <a:t>.</a:t>
            </a:r>
            <a:endParaRPr lang="sl-SI" sz="2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800" smtClean="0">
                <a:solidFill>
                  <a:srgbClr val="FFFF00"/>
                </a:solidFill>
                <a:latin typeface="Arial" charset="0"/>
              </a:rPr>
              <a:t>Komplikacije: prodor zap.infiltrata u susednje </a:t>
            </a:r>
            <a:r>
              <a:rPr lang="sl-SI" sz="2800" smtClean="0">
                <a:solidFill>
                  <a:schemeClr val="bg1"/>
                </a:solidFill>
                <a:latin typeface="Arial" charset="0"/>
              </a:rPr>
              <a:t>šupljine, perforacije (peritonitis); česti recidivi. </a:t>
            </a:r>
            <a:endParaRPr lang="en-GB" sz="2800" smtClean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250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>
                <a:solidFill>
                  <a:srgbClr val="0000FF"/>
                </a:solidFill>
              </a:rPr>
              <a:t>RENDGENSKI PREGLED GIT-A</a:t>
            </a:r>
            <a:endParaRPr lang="en-US" sz="4000" b="1" smtClean="0">
              <a:solidFill>
                <a:srgbClr val="0000FF"/>
              </a:solidFill>
            </a:endParaRPr>
          </a:p>
        </p:txBody>
      </p:sp>
      <p:graphicFrame>
        <p:nvGraphicFramePr>
          <p:cNvPr id="5123" name="Object 9"/>
          <p:cNvGraphicFramePr>
            <a:graphicFrameLocks noGrp="1" noChangeAspect="1"/>
          </p:cNvGraphicFramePr>
          <p:nvPr>
            <p:ph sz="half" idx="1"/>
          </p:nvPr>
        </p:nvGraphicFramePr>
        <p:xfrm>
          <a:off x="3708400" y="2349500"/>
          <a:ext cx="4608513" cy="352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Bitmap Image" r:id="rId3" imgW="4382112" imgH="3561905" progId="Paint.Picture">
                  <p:embed/>
                </p:oleObj>
              </mc:Choice>
              <mc:Fallback>
                <p:oleObj name="Bitmap Image" r:id="rId3" imgW="4382112" imgH="356190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349500"/>
                        <a:ext cx="4608513" cy="352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10188575" y="2276475"/>
            <a:ext cx="269875" cy="682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Paint</a:t>
            </a:r>
          </a:p>
          <a:p>
            <a:r>
              <a:rPr lang="en-US"/>
              <a:t>----------------------------------------------------</a:t>
            </a:r>
          </a:p>
          <a:p>
            <a:r>
              <a:rPr lang="en-US"/>
              <a:t>Paint</a:t>
            </a:r>
          </a:p>
          <a:p>
            <a:r>
              <a:rPr lang="en-US"/>
              <a:t>---------------------------</a:t>
            </a:r>
          </a:p>
          <a:p>
            <a:r>
              <a:rPr lang="en-US"/>
              <a:t>OpenClipboard Failed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---------------------------</a:t>
            </a:r>
          </a:p>
          <a:p>
            <a:r>
              <a:rPr lang="en-US"/>
              <a:t>OK   </a:t>
            </a:r>
          </a:p>
          <a:p>
            <a:r>
              <a:rPr lang="en-US"/>
              <a:t>---------------------------</a:t>
            </a:r>
          </a:p>
          <a:p>
            <a:endParaRPr lang="en-US"/>
          </a:p>
          <a:p>
            <a:r>
              <a:rPr lang="en-US"/>
              <a:t>OpenClipboard Failed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---------------------------</a:t>
            </a:r>
          </a:p>
          <a:p>
            <a:r>
              <a:rPr lang="en-US"/>
              <a:t>OK   </a:t>
            </a:r>
          </a:p>
          <a:p>
            <a:r>
              <a:rPr lang="en-US"/>
              <a:t>---------------------------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409168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064000" y="304800"/>
            <a:ext cx="25733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sl-SI" sz="4400" b="1">
                <a:solidFill>
                  <a:srgbClr val="0000FF"/>
                </a:solidFill>
                <a:latin typeface="Arial" charset="0"/>
              </a:rPr>
              <a:t>M. Crohn</a:t>
            </a:r>
          </a:p>
        </p:txBody>
      </p:sp>
      <p:pic>
        <p:nvPicPr>
          <p:cNvPr id="32771" name="Picture 3" descr="Chron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228600"/>
            <a:ext cx="2641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C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81000"/>
            <a:ext cx="3681412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CB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2514600"/>
            <a:ext cx="38608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19100" y="4800600"/>
            <a:ext cx="360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3200">
                <a:solidFill>
                  <a:srgbClr val="FFFF00"/>
                </a:solidFill>
                <a:latin typeface="Arial" charset="0"/>
              </a:rPr>
              <a:t>mnogobrojni ulcusi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1071563" y="5572125"/>
            <a:ext cx="26416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3200">
                <a:solidFill>
                  <a:srgbClr val="FFFF00"/>
                </a:solidFill>
                <a:latin typeface="Arial" charset="0"/>
              </a:rPr>
              <a:t>stenoti</a:t>
            </a:r>
            <a:r>
              <a:rPr lang="sl-SI" sz="3200">
                <a:solidFill>
                  <a:srgbClr val="FFFF00"/>
                </a:solidFill>
                <a:latin typeface="Arial" charset="0"/>
              </a:rPr>
              <a:t>č</a:t>
            </a:r>
            <a:r>
              <a:rPr lang="en-US" sz="3200">
                <a:solidFill>
                  <a:srgbClr val="FFFF00"/>
                </a:solidFill>
                <a:latin typeface="Arial" charset="0"/>
              </a:rPr>
              <a:t>na faza</a:t>
            </a:r>
          </a:p>
        </p:txBody>
      </p:sp>
    </p:spTree>
    <p:extLst>
      <p:ext uri="{BB962C8B-B14F-4D97-AF65-F5344CB8AC3E}">
        <p14:creationId xmlns:p14="http://schemas.microsoft.com/office/powerpoint/2010/main" val="35648206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>
            <a:spLocks noGrp="1" noChangeArrowheads="1"/>
          </p:cNvSpPr>
          <p:nvPr>
            <p:ph type="title"/>
          </p:nvPr>
        </p:nvSpPr>
        <p:spPr>
          <a:xfrm>
            <a:off x="1150938" y="152400"/>
            <a:ext cx="7053262" cy="8382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sl-SI" sz="3600" b="1" smtClean="0">
                <a:solidFill>
                  <a:srgbClr val="FFFF66"/>
                </a:solidFill>
                <a:latin typeface="Arial" charset="0"/>
              </a:rPr>
              <a:t>Sindrom loše apsorpcije</a:t>
            </a:r>
            <a:endParaRPr lang="en-GB" sz="3600" b="1" smtClean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71463" y="1143000"/>
            <a:ext cx="8872537" cy="47244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400" smtClean="0">
                <a:solidFill>
                  <a:srgbClr val="FFFF00"/>
                </a:solidFill>
                <a:latin typeface="Arial" charset="0"/>
              </a:rPr>
              <a:t>Normalan Rtg nalaz ne isključuje dijagnozu</a:t>
            </a:r>
          </a:p>
          <a:p>
            <a:pPr marL="609600" indent="-609600"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400" smtClean="0">
                <a:solidFill>
                  <a:srgbClr val="66FFFF"/>
                </a:solidFill>
                <a:latin typeface="Arial" charset="0"/>
              </a:rPr>
              <a:t>Etiologija</a:t>
            </a:r>
            <a:r>
              <a:rPr lang="sl-SI" sz="2400" smtClean="0">
                <a:solidFill>
                  <a:schemeClr val="bg1"/>
                </a:solidFill>
                <a:latin typeface="Arial" charset="0"/>
              </a:rPr>
              <a:t>: </a:t>
            </a:r>
            <a:r>
              <a:rPr lang="sl-SI" sz="2400" smtClean="0">
                <a:solidFill>
                  <a:srgbClr val="FFFF00"/>
                </a:solidFill>
                <a:latin typeface="Arial" charset="0"/>
              </a:rPr>
              <a:t>crevna TBC, Crohnova bolest, limfom tankog creva, deficit cr. laktaze, dijabeti~na gastroenteropatija, M. Menetrier, limfangiektazija creva</a:t>
            </a:r>
          </a:p>
          <a:p>
            <a:pPr marL="609600" indent="-609600"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400" smtClean="0">
                <a:solidFill>
                  <a:srgbClr val="66FFFF"/>
                </a:solidFill>
                <a:latin typeface="Arial" charset="0"/>
              </a:rPr>
              <a:t>Nativni snimak</a:t>
            </a:r>
            <a:r>
              <a:rPr lang="sl-SI" sz="2400" smtClean="0">
                <a:solidFill>
                  <a:schemeClr val="bg1"/>
                </a:solidFill>
                <a:latin typeface="Arial" charset="0"/>
              </a:rPr>
              <a:t> (</a:t>
            </a:r>
            <a:r>
              <a:rPr lang="sl-SI" sz="2400" smtClean="0">
                <a:solidFill>
                  <a:srgbClr val="FFFF00"/>
                </a:solidFill>
                <a:latin typeface="Arial" charset="0"/>
              </a:rPr>
              <a:t>stojeći stav): proširene inepravilno raspoređene gasom ispunjene vijuge t. creva.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sl-SI" sz="2400" smtClean="0">
                <a:solidFill>
                  <a:srgbClr val="FFFF66"/>
                </a:solidFill>
                <a:latin typeface="Arial" charset="0"/>
              </a:rPr>
              <a:t>Spazmi </a:t>
            </a:r>
            <a:r>
              <a:rPr lang="sl-SI" sz="2400" smtClean="0">
                <a:solidFill>
                  <a:srgbClr val="FFFF66"/>
                </a:solidFill>
                <a:latin typeface="Arial" charset="0"/>
                <a:sym typeface="Symbol" pitchFamily="18" charset="2"/>
              </a:rPr>
              <a:t>  hipomotilitet, produžena pasaža.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sl-SI" sz="2400" smtClean="0">
                <a:solidFill>
                  <a:srgbClr val="FFFF66"/>
                </a:solidFill>
                <a:latin typeface="Arial" charset="0"/>
                <a:sym typeface="Symbol" pitchFamily="18" charset="2"/>
              </a:rPr>
              <a:t>Dilatacija lumena (jejunum), zadebljan reljef mukoze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sl-SI" sz="2400" smtClean="0">
                <a:solidFill>
                  <a:srgbClr val="FFFF66"/>
                </a:solidFill>
                <a:latin typeface="Arial" charset="0"/>
                <a:sym typeface="Symbol" pitchFamily="18" charset="2"/>
              </a:rPr>
              <a:t>Flokulacija i fragmentacija k.s.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sl-SI" sz="2400" smtClean="0">
                <a:solidFill>
                  <a:srgbClr val="FFFF66"/>
                </a:solidFill>
                <a:latin typeface="Arial" charset="0"/>
                <a:sym typeface="Symbol" pitchFamily="18" charset="2"/>
              </a:rPr>
              <a:t>Atrofija sluznice sa atonijom (“mulaža-kobasica”).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sl-SI" sz="2400" smtClean="0">
              <a:solidFill>
                <a:schemeClr val="bg1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sl-SI" sz="2400" smtClean="0">
                <a:solidFill>
                  <a:schemeClr val="bg1"/>
                </a:solidFill>
                <a:latin typeface="Arial" charset="0"/>
              </a:rPr>
              <a:t> </a:t>
            </a:r>
            <a:endParaRPr lang="en-GB" sz="2400" smtClean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4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egmentacija-malapsorpcija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1371600"/>
            <a:ext cx="386556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malapsorpcija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85800"/>
            <a:ext cx="42259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05338" y="152400"/>
            <a:ext cx="43354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3600" b="1">
                <a:solidFill>
                  <a:srgbClr val="0000FF"/>
                </a:solidFill>
                <a:latin typeface="Arial" charset="0"/>
              </a:rPr>
              <a:t>Malapsorpcioni</a:t>
            </a:r>
            <a:r>
              <a:rPr lang="sl-SI" sz="3600" b="1">
                <a:solidFill>
                  <a:srgbClr val="0000FF"/>
                </a:solidFill>
                <a:latin typeface="Arial" charset="0"/>
              </a:rPr>
              <a:t> </a:t>
            </a:r>
            <a:r>
              <a:rPr lang="en-US" sz="3600" b="1">
                <a:solidFill>
                  <a:srgbClr val="0000FF"/>
                </a:solidFill>
                <a:latin typeface="Arial" charset="0"/>
              </a:rPr>
              <a:t>sindrom</a:t>
            </a:r>
          </a:p>
        </p:txBody>
      </p:sp>
    </p:spTree>
    <p:extLst>
      <p:ext uri="{BB962C8B-B14F-4D97-AF65-F5344CB8AC3E}">
        <p14:creationId xmlns:p14="http://schemas.microsoft.com/office/powerpoint/2010/main" val="33723881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35843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1916113"/>
          <a:ext cx="4102100" cy="410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Bitmap Image" r:id="rId3" imgW="3895238" imgH="3677163" progId="Paint.Picture">
                  <p:embed/>
                </p:oleObj>
              </mc:Choice>
              <mc:Fallback>
                <p:oleObj name="Bitmap Image" r:id="rId3" imgW="3895238" imgH="367716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916113"/>
                        <a:ext cx="4102100" cy="410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292725" y="1844675"/>
          <a:ext cx="3065463" cy="425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Bitmap Image" r:id="rId5" imgW="2553056" imgH="3685714" progId="Paint.Picture">
                  <p:embed/>
                </p:oleObj>
              </mc:Choice>
              <mc:Fallback>
                <p:oleObj name="Bitmap Image" r:id="rId5" imgW="2553056" imgH="368571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844675"/>
                        <a:ext cx="3065463" cy="425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97342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Latn-CS" sz="2400" u="sng" smtClean="0"/>
              <a:t>Sindrom loše apsorpcije: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sr-Latn-CS" sz="2400" smtClean="0"/>
              <a:t>Primarni: tropski spru, glutenska enteropatija i celijakija.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sr-Latn-CS" sz="2400" smtClean="0"/>
              <a:t>Sekundarni: mnogobrojna oboljenja želuca, tankog creva, pankreasa, jetre i žučnih puteva.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sr-Latn-CS" sz="2400" smtClean="0"/>
              <a:t>Rentgenska slika: dilatacija lumena creva, zadebljali sluznički nabori, segmentacija kontrastnog sredstva, znak mulaža, fragmentacija, flokulacija kontrastnog sredstva.</a:t>
            </a:r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133018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3789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768350" y="1981200"/>
          <a:ext cx="36449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Bitmap Image" r:id="rId3" imgW="3247619" imgH="3666667" progId="Paint.Picture">
                  <p:embed/>
                </p:oleObj>
              </mc:Choice>
              <mc:Fallback>
                <p:oleObj name="Bitmap Image" r:id="rId3" imgW="3247619" imgH="366666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" y="1981200"/>
                        <a:ext cx="36449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772025" y="1981200"/>
          <a:ext cx="356076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Bitmap Image" r:id="rId5" imgW="3180952" imgH="3677163" progId="Paint.Picture">
                  <p:embed/>
                </p:oleObj>
              </mc:Choice>
              <mc:Fallback>
                <p:oleObj name="Bitmap Image" r:id="rId5" imgW="3180952" imgH="367716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2025" y="1981200"/>
                        <a:ext cx="356076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20688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Divertikulumi tankog creva,</a:t>
            </a:r>
          </a:p>
          <a:p>
            <a:pPr eaLnBrk="1" hangingPunct="1"/>
            <a:r>
              <a:rPr lang="sr-Latn-CS" sz="2800" smtClean="0"/>
              <a:t>Adhezije i potiskivanje tankog creva,</a:t>
            </a:r>
          </a:p>
          <a:p>
            <a:pPr eaLnBrk="1" hangingPunct="1"/>
            <a:r>
              <a:rPr lang="sr-Latn-CS" sz="2800" smtClean="0"/>
              <a:t>Ileus,</a:t>
            </a:r>
          </a:p>
          <a:p>
            <a:pPr eaLnBrk="1" hangingPunct="1"/>
            <a:r>
              <a:rPr lang="sr-Latn-CS" sz="2800" smtClean="0"/>
              <a:t>Tumori: benigni i maligni (veoma retko),</a:t>
            </a:r>
          </a:p>
          <a:p>
            <a:pPr eaLnBrk="1" hangingPunct="1"/>
            <a:r>
              <a:rPr lang="sr-Latn-CS" sz="2800" smtClean="0"/>
              <a:t>Polipi.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330420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>
            <a:spLocks noGrp="1" noChangeArrowheads="1"/>
          </p:cNvSpPr>
          <p:nvPr>
            <p:ph type="title"/>
          </p:nvPr>
        </p:nvSpPr>
        <p:spPr>
          <a:xfrm>
            <a:off x="1285875" y="0"/>
            <a:ext cx="5824538" cy="838200"/>
          </a:xfrm>
          <a:noFill/>
        </p:spPr>
        <p:txBody>
          <a:bodyPr/>
          <a:lstStyle/>
          <a:p>
            <a:pPr algn="r" eaLnBrk="1" hangingPunct="1">
              <a:spcBef>
                <a:spcPct val="50000"/>
              </a:spcBef>
            </a:pPr>
            <a:r>
              <a:rPr lang="hr-HR" sz="4000" b="1" smtClean="0">
                <a:solidFill>
                  <a:srgbClr val="0000FF"/>
                </a:solidFill>
                <a:latin typeface="Arial" charset="0"/>
              </a:rPr>
              <a:t>Tumori tankog creva</a:t>
            </a:r>
            <a:endParaRPr lang="en-GB" sz="4000" b="1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3993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3200" y="609600"/>
            <a:ext cx="8737600" cy="5105400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Tu GIT-a  &lt; 5%</a:t>
            </a:r>
          </a:p>
          <a:p>
            <a:pPr marL="609600" indent="-609600"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smtClean="0">
                <a:solidFill>
                  <a:srgbClr val="66FFFF"/>
                </a:solidFill>
                <a:latin typeface="Arial" charset="0"/>
              </a:rPr>
              <a:t>Benigni Tu: </a:t>
            </a:r>
            <a:r>
              <a:rPr lang="hr-HR" sz="2400" smtClean="0">
                <a:solidFill>
                  <a:srgbClr val="FFC000"/>
                </a:solidFill>
                <a:latin typeface="Arial" charset="0"/>
              </a:rPr>
              <a:t>polipi (češći u ileumu) </a:t>
            </a:r>
            <a:r>
              <a:rPr lang="hr-HR" sz="2400" smtClean="0">
                <a:solidFill>
                  <a:schemeClr val="bg1"/>
                </a:solidFill>
                <a:latin typeface="Arial" charset="0"/>
              </a:rPr>
              <a:t>– </a:t>
            </a:r>
            <a:r>
              <a:rPr lang="hr-HR" sz="2400" i="1" smtClean="0">
                <a:solidFill>
                  <a:srgbClr val="FFC000"/>
                </a:solidFill>
                <a:latin typeface="Arial" charset="0"/>
              </a:rPr>
              <a:t>Peutz-Jeghers sy (polipoza želuca, t.creva i kolona); </a:t>
            </a:r>
            <a:r>
              <a:rPr lang="hr-HR" sz="2400" smtClean="0">
                <a:solidFill>
                  <a:srgbClr val="FFFF99"/>
                </a:solidFill>
                <a:latin typeface="Arial" charset="0"/>
              </a:rPr>
              <a:t>Rtg</a:t>
            </a:r>
            <a:r>
              <a:rPr lang="hr-HR" sz="2400" smtClean="0">
                <a:solidFill>
                  <a:schemeClr val="bg1"/>
                </a:solidFill>
                <a:latin typeface="Arial" charset="0"/>
              </a:rPr>
              <a:t>: 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ovalni defekti u punjenju, oštre i glatke konture; ulceracije </a:t>
            </a:r>
            <a:r>
              <a:rPr lang="hr-HR" sz="2400" smtClean="0">
                <a:solidFill>
                  <a:srgbClr val="FFFF00"/>
                </a:solidFill>
                <a:latin typeface="Arial" charset="0"/>
                <a:sym typeface="Symbol" pitchFamily="18" charset="2"/>
              </a:rPr>
              <a:t> nekroza; Komplikacije: opstrukcija, intususcepcija.</a:t>
            </a:r>
          </a:p>
          <a:p>
            <a:pPr marL="609600" indent="-609600"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smtClean="0">
                <a:solidFill>
                  <a:srgbClr val="66FFFF"/>
                </a:solidFill>
                <a:latin typeface="Arial" charset="0"/>
                <a:sym typeface="Symbol" pitchFamily="18" charset="2"/>
              </a:rPr>
              <a:t>Maligni TU: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2400" smtClean="0">
                <a:solidFill>
                  <a:srgbClr val="FFFF66"/>
                </a:solidFill>
                <a:latin typeface="Arial" charset="0"/>
                <a:sym typeface="Symbol" pitchFamily="18" charset="2"/>
              </a:rPr>
              <a:t>Karcinom</a:t>
            </a:r>
            <a:r>
              <a:rPr lang="hr-HR" sz="2400" smtClean="0">
                <a:solidFill>
                  <a:schemeClr val="bg1"/>
                </a:solidFill>
                <a:latin typeface="Arial" charset="0"/>
                <a:sym typeface="Symbol" pitchFamily="18" charset="2"/>
              </a:rPr>
              <a:t> </a:t>
            </a:r>
            <a:r>
              <a:rPr lang="hr-HR" sz="2400" smtClean="0">
                <a:solidFill>
                  <a:srgbClr val="FFFF00"/>
                </a:solidFill>
                <a:latin typeface="Arial" charset="0"/>
                <a:sym typeface="Symbol" pitchFamily="18" charset="2"/>
              </a:rPr>
              <a:t>– redak (gornji jejunum); Rtg: “muf”, eksc. i nepravilan lumen sa ulceracijama</a:t>
            </a:r>
            <a:r>
              <a:rPr lang="hr-HR" sz="2400" smtClean="0">
                <a:solidFill>
                  <a:schemeClr val="bg1"/>
                </a:solidFill>
                <a:latin typeface="Arial" charset="0"/>
                <a:sym typeface="Symbol" pitchFamily="18" charset="2"/>
              </a:rPr>
              <a:t>, zbrisan reljef.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2400" smtClean="0">
                <a:solidFill>
                  <a:srgbClr val="FFFF66"/>
                </a:solidFill>
                <a:latin typeface="Arial" charset="0"/>
              </a:rPr>
              <a:t>Limfosarkom</a:t>
            </a:r>
            <a:r>
              <a:rPr lang="hr-HR" sz="2400" smtClean="0">
                <a:solidFill>
                  <a:schemeClr val="bg1"/>
                </a:solidFill>
                <a:latin typeface="Arial" charset="0"/>
              </a:rPr>
              <a:t> (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ileum): različiti oblici – polipoidan, endo-egzoenterični (ulcercije, fistule), multipli nodularni (intralumenski defekti, centralna nekroza, do 30 cm u dužini);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2400" smtClean="0">
                <a:solidFill>
                  <a:srgbClr val="FFFF66"/>
                </a:solidFill>
                <a:latin typeface="Arial" charset="0"/>
              </a:rPr>
              <a:t>Karcinoid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: distalni iluem; promena manjih dimenzija;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hr-HR" sz="2400" smtClean="0">
                <a:solidFill>
                  <a:srgbClr val="FFFF66"/>
                </a:solidFill>
                <a:latin typeface="Arial" charset="0"/>
              </a:rPr>
              <a:t>Hodgkin-ova bolest</a:t>
            </a:r>
            <a:r>
              <a:rPr lang="hr-HR" sz="2400" smtClean="0">
                <a:solidFill>
                  <a:schemeClr val="bg1"/>
                </a:solidFill>
                <a:latin typeface="Arial" charset="0"/>
              </a:rPr>
              <a:t>: 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fibroza zida sa suženjem lumena.  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sz="2800" smtClean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471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40963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1989138"/>
          <a:ext cx="3810000" cy="410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Bitmap Image" r:id="rId3" imgW="3924848" imgH="3677163" progId="Paint.Picture">
                  <p:embed/>
                </p:oleObj>
              </mc:Choice>
              <mc:Fallback>
                <p:oleObj name="Bitmap Image" r:id="rId3" imgW="3924848" imgH="367716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989138"/>
                        <a:ext cx="3810000" cy="410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065713" y="1981200"/>
          <a:ext cx="297497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Bitmap Image" r:id="rId5" imgW="2685714" imgH="3715269" progId="Paint.Picture">
                  <p:embed/>
                </p:oleObj>
              </mc:Choice>
              <mc:Fallback>
                <p:oleObj name="Bitmap Image" r:id="rId5" imgW="2685714" imgH="371526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5713" y="1981200"/>
                        <a:ext cx="297497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36380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41987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1060450" y="1981200"/>
          <a:ext cx="30591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Bitmap Image" r:id="rId3" imgW="2704762" imgH="3638095" progId="Paint.Picture">
                  <p:embed/>
                </p:oleObj>
              </mc:Choice>
              <mc:Fallback>
                <p:oleObj name="Bitmap Image" r:id="rId3" imgW="2704762" imgH="36380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1981200"/>
                        <a:ext cx="305911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133600"/>
          <a:ext cx="4027488" cy="381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Bitmap Image" r:id="rId5" imgW="3839111" imgH="3104762" progId="Paint.Picture">
                  <p:embed/>
                </p:oleObj>
              </mc:Choice>
              <mc:Fallback>
                <p:oleObj name="Bitmap Image" r:id="rId5" imgW="3839111" imgH="310476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133600"/>
                        <a:ext cx="4027488" cy="381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447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600" b="1" smtClean="0">
                <a:solidFill>
                  <a:srgbClr val="0000FF"/>
                </a:solidFill>
              </a:rPr>
              <a:t>RENTGEN DIJAGNOSTIKA OBOLJENJA JEDNJAKA</a:t>
            </a:r>
            <a:endParaRPr lang="en-US" sz="3600" b="1" smtClean="0">
              <a:solidFill>
                <a:srgbClr val="0000FF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400" smtClean="0"/>
              <a:t>Ahalazija</a:t>
            </a:r>
          </a:p>
          <a:p>
            <a:pPr eaLnBrk="1" hangingPunct="1"/>
            <a:r>
              <a:rPr lang="sr-Latn-CS" sz="2400" smtClean="0"/>
              <a:t>Ezofagitis,</a:t>
            </a:r>
          </a:p>
          <a:p>
            <a:pPr eaLnBrk="1" hangingPunct="1"/>
            <a:r>
              <a:rPr lang="sr-Latn-CS" sz="2400" smtClean="0"/>
              <a:t>Peptički ulkus jednjaka,</a:t>
            </a:r>
          </a:p>
          <a:p>
            <a:pPr eaLnBrk="1" hangingPunct="1"/>
            <a:r>
              <a:rPr lang="sr-Latn-CS" sz="2400" smtClean="0"/>
              <a:t>Konstrikcije i opstrukcije jednjaka,</a:t>
            </a:r>
          </a:p>
          <a:p>
            <a:pPr eaLnBrk="1" hangingPunct="1"/>
            <a:r>
              <a:rPr lang="sr-Latn-CS" sz="2400" smtClean="0"/>
              <a:t>Strana tela u jednjaku,</a:t>
            </a:r>
          </a:p>
          <a:p>
            <a:pPr eaLnBrk="1" hangingPunct="1"/>
            <a:r>
              <a:rPr lang="sr-Latn-CS" sz="2400" smtClean="0"/>
              <a:t>Kongenitalna atrezija i stenoza,</a:t>
            </a:r>
          </a:p>
          <a:p>
            <a:pPr eaLnBrk="1" hangingPunct="1"/>
            <a:r>
              <a:rPr lang="sr-Latn-CS" sz="2400" smtClean="0"/>
              <a:t>Konstrikcije jednjaka nastale dejstvom kaustičnih materija,</a:t>
            </a:r>
          </a:p>
          <a:p>
            <a:pPr eaLnBrk="1" hangingPunct="1">
              <a:buFontTx/>
              <a:buNone/>
            </a:pPr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45949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TANKOG CREVA</a:t>
            </a:r>
            <a:r>
              <a:rPr lang="en-US" sz="3200" b="1" smtClean="0">
                <a:solidFill>
                  <a:srgbClr val="0000FF"/>
                </a:solidFill>
              </a:rPr>
              <a:t/>
            </a:r>
            <a:br>
              <a:rPr lang="en-US" sz="3200" b="1" smtClean="0">
                <a:solidFill>
                  <a:srgbClr val="0000FF"/>
                </a:solidFill>
              </a:rPr>
            </a:br>
            <a:r>
              <a:rPr lang="en-US" sz="2000" b="1" smtClean="0">
                <a:solidFill>
                  <a:srgbClr val="0000FF"/>
                </a:solidFill>
              </a:rPr>
              <a:t>sklerodermia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4301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2127250"/>
          <a:ext cx="3810000" cy="382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Bitmap Image" r:id="rId3" imgW="3495238" imgH="3505689" progId="Paint.Picture">
                  <p:embed/>
                </p:oleObj>
              </mc:Choice>
              <mc:Fallback>
                <p:oleObj name="Bitmap Image" r:id="rId3" imgW="3495238" imgH="350568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127250"/>
                        <a:ext cx="3810000" cy="382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470525" y="1981200"/>
          <a:ext cx="21653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Bitmap Image" r:id="rId5" imgW="1924319" imgH="3657143" progId="Paint.Picture">
                  <p:embed/>
                </p:oleObj>
              </mc:Choice>
              <mc:Fallback>
                <p:oleObj name="Bitmap Image" r:id="rId5" imgW="1924319" imgH="36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0525" y="1981200"/>
                        <a:ext cx="21653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17413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encef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046288"/>
            <a:ext cx="4402138" cy="435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3" descr="poli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381000"/>
            <a:ext cx="4198938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 descr="limf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3190875"/>
            <a:ext cx="3929063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38138" y="179388"/>
            <a:ext cx="4691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3600" b="1">
                <a:solidFill>
                  <a:srgbClr val="FFFF66"/>
                </a:solidFill>
                <a:latin typeface="Arial" charset="0"/>
              </a:rPr>
              <a:t>Tumori tankog creva</a:t>
            </a:r>
            <a:endParaRPr lang="en-US" sz="280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7856538" y="533400"/>
            <a:ext cx="94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2800">
                <a:solidFill>
                  <a:srgbClr val="FFFF00"/>
                </a:solidFill>
                <a:latin typeface="Arial" charset="0"/>
              </a:rPr>
              <a:t>polip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571500" y="1000125"/>
            <a:ext cx="35893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2800">
                <a:solidFill>
                  <a:srgbClr val="FFFF00"/>
                </a:solidFill>
                <a:latin typeface="Arial" charset="0"/>
              </a:rPr>
              <a:t>Karcinom tankog creva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7618413" y="6121400"/>
            <a:ext cx="1244600" cy="523875"/>
          </a:xfrm>
          <a:prstGeom prst="rect">
            <a:avLst/>
          </a:prstGeom>
          <a:solidFill>
            <a:srgbClr val="000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2800">
                <a:solidFill>
                  <a:srgbClr val="FFFF00"/>
                </a:solidFill>
                <a:latin typeface="Arial" charset="0"/>
              </a:rPr>
              <a:t>limfom</a:t>
            </a:r>
          </a:p>
        </p:txBody>
      </p:sp>
    </p:spTree>
    <p:extLst>
      <p:ext uri="{BB962C8B-B14F-4D97-AF65-F5344CB8AC3E}">
        <p14:creationId xmlns:p14="http://schemas.microsoft.com/office/powerpoint/2010/main" val="2642658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428625" y="1928813"/>
            <a:ext cx="7643813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sl-SI" sz="2000" b="1">
                <a:solidFill>
                  <a:srgbClr val="FFFF66"/>
                </a:solidFill>
                <a:latin typeface="Arial" charset="0"/>
              </a:rPr>
              <a:t>Pneumatosis cystoides </a:t>
            </a:r>
            <a:r>
              <a:rPr lang="sl-SI" sz="2000" b="1">
                <a:solidFill>
                  <a:srgbClr val="FFFF00"/>
                </a:solidFill>
                <a:latin typeface="Arial" charset="0"/>
              </a:rPr>
              <a:t>intestinalis</a:t>
            </a:r>
            <a:r>
              <a:rPr lang="sl-SI" sz="2000">
                <a:solidFill>
                  <a:srgbClr val="FFFF00"/>
                </a:solidFill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>
                <a:solidFill>
                  <a:srgbClr val="FFFF00"/>
                </a:solidFill>
                <a:latin typeface="Arial" charset="0"/>
              </a:rPr>
              <a:t>Gasom ispunjene ciste u zidu creva (ileumu).</a:t>
            </a: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>
                <a:solidFill>
                  <a:srgbClr val="FFFF00"/>
                </a:solidFill>
                <a:latin typeface="Arial" charset="0"/>
              </a:rPr>
              <a:t>Pregledni Rtg snimak trbuha: veći broj transparentnih površina nalik </a:t>
            </a:r>
            <a:r>
              <a:rPr lang="sl-SI" i="1">
                <a:solidFill>
                  <a:srgbClr val="FFFF00"/>
                </a:solidFill>
                <a:latin typeface="Arial" charset="0"/>
              </a:rPr>
              <a:t>“sunđeru”.</a:t>
            </a:r>
            <a:r>
              <a:rPr lang="sl-SI">
                <a:solidFill>
                  <a:srgbClr val="FFFF00"/>
                </a:solidFill>
                <a:latin typeface="Arial" charset="0"/>
              </a:rPr>
              <a:t> Svetla polja cistaslede konturu tankog creva – slika “</a:t>
            </a:r>
            <a:r>
              <a:rPr lang="sl-SI" i="1">
                <a:solidFill>
                  <a:srgbClr val="FFFF00"/>
                </a:solidFill>
                <a:latin typeface="Arial" charset="0"/>
              </a:rPr>
              <a:t>ogrlice”.</a:t>
            </a:r>
            <a:endParaRPr lang="sl-SI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>
                <a:solidFill>
                  <a:schemeClr val="bg1"/>
                </a:solidFill>
                <a:latin typeface="Arial" charset="0"/>
              </a:rPr>
              <a:t>Ruptura cista </a:t>
            </a:r>
            <a:r>
              <a:rPr lang="sl-SI">
                <a:solidFill>
                  <a:schemeClr val="bg1"/>
                </a:solidFill>
                <a:latin typeface="Arial" charset="0"/>
                <a:sym typeface="Symbol" pitchFamily="18" charset="2"/>
              </a:rPr>
              <a:t> pneumoperitoneum</a:t>
            </a:r>
            <a:endParaRPr lang="sl-SI" sz="1600">
              <a:solidFill>
                <a:schemeClr val="bg1"/>
              </a:solidFill>
              <a:latin typeface="Arial" charset="0"/>
              <a:sym typeface="Symbol" pitchFamily="18" charset="2"/>
            </a:endParaRPr>
          </a:p>
          <a:p>
            <a:pPr>
              <a:lnSpc>
                <a:spcPct val="90000"/>
              </a:lnSpc>
            </a:pPr>
            <a:r>
              <a:rPr lang="sl-SI" sz="2000" b="1">
                <a:solidFill>
                  <a:srgbClr val="FFFF66"/>
                </a:solidFill>
                <a:latin typeface="Arial" charset="0"/>
              </a:rPr>
              <a:t>Ileus</a:t>
            </a: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000">
                <a:solidFill>
                  <a:srgbClr val="66FFFF"/>
                </a:solidFill>
                <a:latin typeface="Arial" charset="0"/>
              </a:rPr>
              <a:t>Tanko crevo</a:t>
            </a:r>
            <a:r>
              <a:rPr lang="sl-SI">
                <a:solidFill>
                  <a:schemeClr val="bg1"/>
                </a:solidFill>
                <a:latin typeface="Arial" charset="0"/>
              </a:rPr>
              <a:t>: </a:t>
            </a:r>
            <a:r>
              <a:rPr lang="sl-SI">
                <a:solidFill>
                  <a:srgbClr val="FFFF00"/>
                </a:solidFill>
                <a:latin typeface="Arial" charset="0"/>
              </a:rPr>
              <a:t>brojne hidrogasne senke, centralni deo trbuha, prisutni Kerckringovi nabori </a:t>
            </a: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sl-SI" sz="2000">
                <a:solidFill>
                  <a:srgbClr val="66FFFF"/>
                </a:solidFill>
                <a:latin typeface="Arial" charset="0"/>
              </a:rPr>
              <a:t>Kolon</a:t>
            </a:r>
            <a:r>
              <a:rPr lang="sl-SI">
                <a:solidFill>
                  <a:srgbClr val="FFFF00"/>
                </a:solidFill>
                <a:latin typeface="Arial" charset="0"/>
              </a:rPr>
              <a:t>: manji broj hidrogasnih senki, b</a:t>
            </a:r>
            <a:r>
              <a:rPr lang="en-US">
                <a:solidFill>
                  <a:srgbClr val="FFFF00"/>
                </a:solidFill>
                <a:latin typeface="Arial" charset="0"/>
              </a:rPr>
              <a:t>o</a:t>
            </a:r>
            <a:r>
              <a:rPr lang="sl-SI">
                <a:solidFill>
                  <a:srgbClr val="FFFF00"/>
                </a:solidFill>
                <a:latin typeface="Arial" charset="0"/>
              </a:rPr>
              <a:t>čni lateralni delovi trbuha, vidljive haustre.</a:t>
            </a:r>
          </a:p>
          <a:p>
            <a:pPr>
              <a:lnSpc>
                <a:spcPct val="90000"/>
              </a:lnSpc>
            </a:pPr>
            <a:r>
              <a:rPr lang="hr-HR" sz="2000" b="1">
                <a:solidFill>
                  <a:srgbClr val="FFFF66"/>
                </a:solidFill>
                <a:latin typeface="Arial" charset="0"/>
              </a:rPr>
              <a:t>Dislokacija tankog creva</a:t>
            </a:r>
            <a:endParaRPr lang="hr-HR" sz="2000" b="1">
              <a:solidFill>
                <a:srgbClr val="FFFF00"/>
              </a:solidFill>
              <a:latin typeface="Arial" charset="0"/>
            </a:endParaRP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>
                <a:solidFill>
                  <a:srgbClr val="FFFF00"/>
                </a:solidFill>
                <a:latin typeface="Arial" charset="0"/>
              </a:rPr>
              <a:t>Ciste (mezenterijalna, ovarijalna), miom uterusa, Tu </a:t>
            </a:r>
            <a:r>
              <a:rPr lang="hr-HR">
                <a:solidFill>
                  <a:schemeClr val="bg1"/>
                </a:solidFill>
                <a:latin typeface="Arial" charset="0"/>
              </a:rPr>
              <a:t>omentuma, uvećanje lgl i slezine. </a:t>
            </a:r>
            <a:endParaRPr lang="en-GB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0003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DEBELOG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Rendgen-anatomija,</a:t>
            </a:r>
          </a:p>
          <a:p>
            <a:pPr eaLnBrk="1" hangingPunct="1"/>
            <a:r>
              <a:rPr lang="sr-Latn-CS" sz="2800" smtClean="0"/>
              <a:t>Pregled-irigografija,</a:t>
            </a:r>
          </a:p>
          <a:p>
            <a:pPr eaLnBrk="1" hangingPunct="1"/>
            <a:r>
              <a:rPr lang="sr-Latn-CS" sz="2800" smtClean="0"/>
              <a:t>Priprema za pregled.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Anomalije dužine, položaja, rotacije i fikasacije kolona,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sr-Latn-CS" sz="2800" smtClean="0"/>
              <a:t>Megakolon: kongenitalni-aganglionarni, idiopatski, dolihokolon, simptomatski.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11352446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>
            <a:spLocks noGrp="1" noChangeArrowheads="1"/>
          </p:cNvSpPr>
          <p:nvPr>
            <p:ph type="title"/>
          </p:nvPr>
        </p:nvSpPr>
        <p:spPr>
          <a:xfrm>
            <a:off x="203200" y="152400"/>
            <a:ext cx="9144000" cy="8382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spcBef>
                <a:spcPct val="50000"/>
              </a:spcBef>
            </a:pPr>
            <a:r>
              <a:rPr lang="sl-SI" sz="3600" b="1" smtClean="0">
                <a:solidFill>
                  <a:srgbClr val="0000FF"/>
                </a:solidFill>
                <a:latin typeface="Arial" charset="0"/>
              </a:rPr>
              <a:t>Rtg dijagnostika u obolenjima debelog creva </a:t>
            </a:r>
            <a:endParaRPr lang="en-GB" sz="3600" b="1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3200" y="1066800"/>
            <a:ext cx="8610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  <a:defRPr/>
            </a:pPr>
            <a:r>
              <a:rPr lang="hr-HR" sz="2800" dirty="0" smtClean="0">
                <a:solidFill>
                  <a:srgbClr val="FFFF66"/>
                </a:solidFill>
                <a:latin typeface="Arial" charset="0"/>
              </a:rPr>
              <a:t>Oblik</a:t>
            </a:r>
            <a:r>
              <a:rPr lang="hr-HR" sz="2800" dirty="0" smtClean="0">
                <a:solidFill>
                  <a:srgbClr val="FFFF00"/>
                </a:solidFill>
                <a:latin typeface="Arial" charset="0"/>
              </a:rPr>
              <a:t>: cilindričan sa haustrama (poprečni kolon)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  <a:defRPr/>
            </a:pPr>
            <a:r>
              <a:rPr lang="hr-HR" sz="2800" dirty="0" smtClean="0">
                <a:solidFill>
                  <a:srgbClr val="FFFF66"/>
                </a:solidFill>
                <a:latin typeface="Arial" charset="0"/>
              </a:rPr>
              <a:t>Lumen</a:t>
            </a:r>
            <a:r>
              <a:rPr lang="hr-HR" sz="2800" dirty="0" smtClean="0">
                <a:solidFill>
                  <a:srgbClr val="FFFF00"/>
                </a:solidFill>
                <a:latin typeface="Arial" charset="0"/>
              </a:rPr>
              <a:t>: najširi u predelu cekuma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  <a:defRPr/>
            </a:pPr>
            <a:r>
              <a:rPr lang="hr-HR" sz="2800" dirty="0" smtClean="0">
                <a:solidFill>
                  <a:srgbClr val="FFFF66"/>
                </a:solidFill>
                <a:latin typeface="Arial" charset="0"/>
              </a:rPr>
              <a:t>Hepatična i lijenalna </a:t>
            </a:r>
            <a:r>
              <a:rPr lang="hr-HR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charset="0"/>
              </a:rPr>
              <a:t>fleksura</a:t>
            </a:r>
            <a:r>
              <a:rPr lang="hr-HR" sz="2800" dirty="0" smtClean="0">
                <a:solidFill>
                  <a:srgbClr val="FFFF00"/>
                </a:solidFill>
                <a:latin typeface="Arial" charset="0"/>
              </a:rPr>
              <a:t> (lijenalna više </a:t>
            </a:r>
            <a:r>
              <a:rPr lang="hr-HR" sz="2800" dirty="0" smtClean="0">
                <a:solidFill>
                  <a:schemeClr val="bg1"/>
                </a:solidFill>
                <a:latin typeface="Arial" charset="0"/>
              </a:rPr>
              <a:t>postavljena)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  <a:defRPr/>
            </a:pPr>
            <a:r>
              <a:rPr lang="hr-HR" sz="2800" dirty="0" smtClean="0">
                <a:solidFill>
                  <a:srgbClr val="FFFF66"/>
                </a:solidFill>
                <a:latin typeface="Arial" charset="0"/>
              </a:rPr>
              <a:t>Rtg:</a:t>
            </a:r>
            <a:r>
              <a:rPr lang="hr-HR" sz="28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hr-HR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charset="0"/>
              </a:rPr>
              <a:t>položaj, izgled, dužina i širina, pokretljivost, kontura zida, tonus, reljef. Položaj zavisi i od habitusa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  <a:defRPr/>
            </a:pPr>
            <a:r>
              <a:rPr lang="hr-HR" sz="2800" dirty="0" smtClean="0">
                <a:solidFill>
                  <a:srgbClr val="FFFF66"/>
                </a:solidFill>
                <a:latin typeface="Arial" charset="0"/>
              </a:rPr>
              <a:t>Cekum:</a:t>
            </a:r>
            <a:r>
              <a:rPr lang="hr-HR" sz="28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hr-HR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charset="0"/>
              </a:rPr>
              <a:t>u stojećem stavu 2-3 cm iznad projekcije sredine acetabuluma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  <a:defRPr/>
            </a:pPr>
            <a:r>
              <a:rPr lang="hr-HR" sz="2800" dirty="0" smtClean="0">
                <a:solidFill>
                  <a:srgbClr val="FFFF66"/>
                </a:solidFill>
                <a:latin typeface="Arial" charset="0"/>
              </a:rPr>
              <a:t>Poprečni kolon</a:t>
            </a:r>
            <a:r>
              <a:rPr lang="hr-HR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charset="0"/>
              </a:rPr>
              <a:t>: u visini linije grebenova ilijačnih kostiju </a:t>
            </a:r>
            <a:endParaRPr lang="en-US" sz="28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011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" descr="N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4673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8" descr="anatomija COL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381000"/>
            <a:ext cx="4303712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Text Box 9"/>
          <p:cNvSpPr txBox="1">
            <a:spLocks noChangeArrowheads="1"/>
          </p:cNvSpPr>
          <p:nvPr/>
        </p:nvSpPr>
        <p:spPr bwMode="auto">
          <a:xfrm>
            <a:off x="4876800" y="396875"/>
            <a:ext cx="39957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l-SI" sz="4400">
                <a:solidFill>
                  <a:srgbClr val="0000FF"/>
                </a:solidFill>
                <a:latin typeface="Arial" charset="0"/>
              </a:rPr>
              <a:t>Rtg anatomija debelog creva</a:t>
            </a:r>
            <a:endParaRPr lang="en-GB" sz="4400">
              <a:solidFill>
                <a:srgbClr val="0000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1916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>
            <a:spLocks noGrp="1" noChangeArrowheads="1"/>
          </p:cNvSpPr>
          <p:nvPr>
            <p:ph type="title"/>
          </p:nvPr>
        </p:nvSpPr>
        <p:spPr>
          <a:xfrm>
            <a:off x="2303463" y="76200"/>
            <a:ext cx="5080000" cy="9144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hr-HR" b="1" smtClean="0">
                <a:solidFill>
                  <a:srgbClr val="FFFF66"/>
                </a:solidFill>
                <a:latin typeface="Arial" charset="0"/>
              </a:rPr>
              <a:t>Anomalije colona</a:t>
            </a:r>
            <a:endParaRPr lang="en-GB" b="1" smtClean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4915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38138" y="304800"/>
            <a:ext cx="8763000" cy="4953000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hr-HR" sz="3600" b="1" smtClean="0">
              <a:solidFill>
                <a:srgbClr val="FFFF66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b="1" u="sng" smtClean="0">
                <a:solidFill>
                  <a:srgbClr val="FFFF00"/>
                </a:solidFill>
                <a:latin typeface="Arial" charset="0"/>
              </a:rPr>
              <a:t>Anomalije dužine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: dolihosigma (razvoj volvulusa)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b="1" u="sng" smtClean="0">
                <a:solidFill>
                  <a:srgbClr val="FFFF00"/>
                </a:solidFill>
                <a:latin typeface="Arial" charset="0"/>
              </a:rPr>
              <a:t>Anomalije položaja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	* Situs viscerum inversus – kao slika u ogledalu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	izostanak rotacije – kolon na levoj, t.crevo na desnoj strani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	* Mesenterium commune (rotacija na 90 – nedostaje duodenojejunalna fleksura, cekum i asc. kolon u srednjoj liniji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	* Chilaiditi Sy: interpozicija hep.fleksure između jetre i dijafragme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	* Coecum mobile</a:t>
            </a:r>
          </a:p>
          <a:p>
            <a:pPr eaLnBrk="1" hangingPunct="1"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b="1" u="sng" smtClean="0">
                <a:solidFill>
                  <a:srgbClr val="FFFF00"/>
                </a:solidFill>
                <a:latin typeface="Arial" charset="0"/>
              </a:rPr>
              <a:t>Anomalije veličine</a:t>
            </a: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FF00"/>
                </a:solidFill>
                <a:latin typeface="Arial" charset="0"/>
              </a:rPr>
              <a:t>	* Megacolon – kongenitalni (aganglionarni – Hirschprung), idiopatski, dolihokolon.</a:t>
            </a:r>
            <a:endParaRPr lang="en-US" sz="2400" smtClean="0">
              <a:solidFill>
                <a:srgbClr val="FFFF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42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5" descr="Chilaiditi Sy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81000"/>
            <a:ext cx="6637337" cy="616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7"/>
          <p:cNvSpPr txBox="1">
            <a:spLocks noChangeArrowheads="1"/>
          </p:cNvSpPr>
          <p:nvPr/>
        </p:nvSpPr>
        <p:spPr bwMode="auto">
          <a:xfrm>
            <a:off x="6840538" y="1143000"/>
            <a:ext cx="23034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4800">
                <a:solidFill>
                  <a:srgbClr val="FFFF00"/>
                </a:solidFill>
                <a:latin typeface="Arial" charset="0"/>
              </a:rPr>
              <a:t>Sy Chilaiditi</a:t>
            </a:r>
          </a:p>
        </p:txBody>
      </p:sp>
    </p:spTree>
    <p:extLst>
      <p:ext uri="{BB962C8B-B14F-4D97-AF65-F5344CB8AC3E}">
        <p14:creationId xmlns:p14="http://schemas.microsoft.com/office/powerpoint/2010/main" val="35337687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DEBELOG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800" smtClean="0"/>
              <a:t>Ulcerozni kolitis</a:t>
            </a:r>
          </a:p>
          <a:p>
            <a:pPr eaLnBrk="1" hangingPunct="1"/>
            <a:r>
              <a:rPr lang="sr-Latn-CS" sz="2800" smtClean="0"/>
              <a:t>Crohnova bolest kolona,</a:t>
            </a:r>
          </a:p>
          <a:p>
            <a:pPr eaLnBrk="1" hangingPunct="1"/>
            <a:r>
              <a:rPr lang="sr-Latn-CS" sz="2800" smtClean="0"/>
              <a:t>TBC kolona,</a:t>
            </a:r>
          </a:p>
          <a:p>
            <a:pPr eaLnBrk="1" hangingPunct="1"/>
            <a:r>
              <a:rPr lang="sr-Latn-CS" sz="2800" smtClean="0"/>
              <a:t>Amebni kolitis,</a:t>
            </a:r>
          </a:p>
          <a:p>
            <a:pPr eaLnBrk="1" hangingPunct="1"/>
            <a:r>
              <a:rPr lang="sr-Latn-CS" sz="2800" smtClean="0"/>
              <a:t>Postiradijacioni kolitis.</a:t>
            </a:r>
          </a:p>
          <a:p>
            <a:pPr eaLnBrk="1" hangingPunct="1"/>
            <a:r>
              <a:rPr lang="sr-Latn-CS" sz="2800" smtClean="0"/>
              <a:t>Tumori kolona ( adenokarcinomi)</a:t>
            </a:r>
          </a:p>
          <a:p>
            <a:pPr eaLnBrk="1" hangingPunct="1"/>
            <a:r>
              <a:rPr lang="sr-Latn-CS" sz="2800" smtClean="0"/>
              <a:t>Divertikulumi-divertikultis</a:t>
            </a:r>
            <a:endParaRPr lang="en-US" sz="2800" smtClean="0"/>
          </a:p>
        </p:txBody>
      </p:sp>
    </p:spTree>
    <p:extLst>
      <p:ext uri="{BB962C8B-B14F-4D97-AF65-F5344CB8AC3E}">
        <p14:creationId xmlns:p14="http://schemas.microsoft.com/office/powerpoint/2010/main" val="34582611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>
            <a:spLocks noGrp="1" noChangeArrowheads="1"/>
          </p:cNvSpPr>
          <p:nvPr>
            <p:ph type="title"/>
          </p:nvPr>
        </p:nvSpPr>
        <p:spPr>
          <a:xfrm>
            <a:off x="1084263" y="381000"/>
            <a:ext cx="7112000" cy="762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hr-HR" b="1" smtClean="0">
                <a:solidFill>
                  <a:srgbClr val="0000FF"/>
                </a:solidFill>
                <a:latin typeface="Arial" charset="0"/>
              </a:rPr>
              <a:t>Ulcerozni kolitis</a:t>
            </a:r>
            <a:br>
              <a:rPr lang="hr-HR" b="1" smtClean="0">
                <a:solidFill>
                  <a:srgbClr val="0000FF"/>
                </a:solidFill>
                <a:latin typeface="Arial" charset="0"/>
              </a:rPr>
            </a:br>
            <a:endParaRPr lang="en-GB" b="1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663" y="1143000"/>
            <a:ext cx="8458200" cy="50292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FF66"/>
              </a:buClr>
              <a:buSzPct val="150000"/>
              <a:buFont typeface="Wingdings" pitchFamily="2" charset="2"/>
              <a:buChar char="§"/>
            </a:pPr>
            <a:r>
              <a:rPr lang="hr-HR" sz="2800" b="1" smtClean="0">
                <a:solidFill>
                  <a:srgbClr val="FFFF66"/>
                </a:solidFill>
                <a:latin typeface="Arial" charset="0"/>
              </a:rPr>
              <a:t>Rani stadijum</a:t>
            </a:r>
            <a:r>
              <a:rPr lang="hr-HR" sz="2800" smtClean="0">
                <a:solidFill>
                  <a:schemeClr val="bg1"/>
                </a:solidFill>
                <a:latin typeface="Arial" charset="0"/>
              </a:rPr>
              <a:t>: </a:t>
            </a:r>
            <a:r>
              <a:rPr lang="hr-HR" sz="2800" smtClean="0">
                <a:latin typeface="Arial" charset="0"/>
              </a:rPr>
              <a:t>spastičnost, iritabilnost; reljef </a:t>
            </a:r>
            <a:r>
              <a:rPr lang="hr-HR" sz="2800" smtClean="0"/>
              <a:t>–</a:t>
            </a:r>
            <a:r>
              <a:rPr lang="hr-HR" sz="2800" smtClean="0">
                <a:latin typeface="Arial" charset="0"/>
              </a:rPr>
              <a:t> otok mukoze, spazmi; nabori sluznice zadebljali </a:t>
            </a:r>
            <a:r>
              <a:rPr lang="hr-HR" sz="2800" smtClean="0">
                <a:latin typeface="Arial" charset="0"/>
                <a:sym typeface="Symbol" pitchFamily="18" charset="2"/>
              </a:rPr>
              <a:t></a:t>
            </a:r>
            <a:r>
              <a:rPr lang="hr-HR" sz="2800" smtClean="0">
                <a:latin typeface="Arial" charset="0"/>
              </a:rPr>
              <a:t> haustre se smanjuju, zaravnjuju i nestaju, gube se nabori sluznice; ulceracije </a:t>
            </a:r>
            <a:r>
              <a:rPr lang="hr-HR" sz="2800" smtClean="0"/>
              <a:t>–</a:t>
            </a:r>
            <a:r>
              <a:rPr lang="hr-HR" sz="2800" smtClean="0">
                <a:latin typeface="Arial" charset="0"/>
              </a:rPr>
              <a:t> ivične konture nareckane i zupčaste</a:t>
            </a:r>
          </a:p>
          <a:p>
            <a:pPr>
              <a:lnSpc>
                <a:spcPct val="90000"/>
              </a:lnSpc>
              <a:buClr>
                <a:srgbClr val="FFFF66"/>
              </a:buClr>
              <a:buSzPct val="150000"/>
              <a:buFont typeface="Wingdings" pitchFamily="2" charset="2"/>
              <a:buChar char="§"/>
            </a:pPr>
            <a:r>
              <a:rPr lang="hr-HR" sz="2800" b="1" smtClean="0">
                <a:solidFill>
                  <a:srgbClr val="FFFF66"/>
                </a:solidFill>
                <a:latin typeface="Arial" charset="0"/>
              </a:rPr>
              <a:t>Stadijum regresije i regeneracije</a:t>
            </a:r>
            <a:r>
              <a:rPr lang="hr-HR" sz="2800" smtClean="0">
                <a:solidFill>
                  <a:schemeClr val="bg1"/>
                </a:solidFill>
                <a:latin typeface="Arial" charset="0"/>
              </a:rPr>
              <a:t>: </a:t>
            </a:r>
            <a:r>
              <a:rPr lang="hr-HR" sz="2800" smtClean="0">
                <a:latin typeface="Arial" charset="0"/>
              </a:rPr>
              <a:t>pseudopolipozni izgled</a:t>
            </a:r>
          </a:p>
          <a:p>
            <a:pPr>
              <a:lnSpc>
                <a:spcPct val="90000"/>
              </a:lnSpc>
              <a:buClr>
                <a:srgbClr val="FFFF66"/>
              </a:buClr>
              <a:buSzPct val="150000"/>
              <a:buFont typeface="Wingdings" pitchFamily="2" charset="2"/>
              <a:buChar char="§"/>
            </a:pPr>
            <a:r>
              <a:rPr lang="hr-HR" sz="2800" b="1" smtClean="0">
                <a:solidFill>
                  <a:srgbClr val="FFFF66"/>
                </a:solidFill>
                <a:latin typeface="Arial" charset="0"/>
              </a:rPr>
              <a:t>Kasni stadijum</a:t>
            </a:r>
            <a:r>
              <a:rPr lang="hr-HR" sz="2800" smtClean="0">
                <a:solidFill>
                  <a:schemeClr val="bg1"/>
                </a:solidFill>
                <a:latin typeface="Arial" charset="0"/>
              </a:rPr>
              <a:t>: </a:t>
            </a:r>
            <a:r>
              <a:rPr lang="hr-HR" sz="2800" smtClean="0">
                <a:latin typeface="Arial" charset="0"/>
              </a:rPr>
              <a:t>haustre nestaju, glatke konture </a:t>
            </a:r>
            <a:r>
              <a:rPr lang="hr-HR" sz="2800" smtClean="0"/>
              <a:t>–</a:t>
            </a:r>
            <a:r>
              <a:rPr lang="hr-HR" sz="2800" smtClean="0">
                <a:latin typeface="Arial" charset="0"/>
              </a:rPr>
              <a:t> </a:t>
            </a:r>
            <a:r>
              <a:rPr lang="hr-HR" sz="2800" smtClean="0"/>
              <a:t>“</a:t>
            </a:r>
            <a:r>
              <a:rPr lang="hr-HR" sz="2800" i="1" smtClean="0">
                <a:latin typeface="Arial" charset="0"/>
              </a:rPr>
              <a:t>izgled olovne cevi</a:t>
            </a:r>
            <a:r>
              <a:rPr lang="hr-HR" sz="2800" i="1" smtClean="0"/>
              <a:t>”</a:t>
            </a:r>
            <a:r>
              <a:rPr lang="hr-HR" sz="2800" i="1" smtClean="0">
                <a:latin typeface="Arial" charset="0"/>
              </a:rPr>
              <a:t>; </a:t>
            </a:r>
            <a:r>
              <a:rPr lang="hr-HR" sz="2800" smtClean="0">
                <a:latin typeface="Arial" charset="0"/>
              </a:rPr>
              <a:t>kolon sužen, skraćen.</a:t>
            </a:r>
          </a:p>
          <a:p>
            <a:pPr>
              <a:lnSpc>
                <a:spcPct val="90000"/>
              </a:lnSpc>
              <a:buClr>
                <a:srgbClr val="FFFF66"/>
              </a:buClr>
              <a:buSzPct val="150000"/>
              <a:buFont typeface="Wingdings" pitchFamily="2" charset="2"/>
              <a:buChar char="§"/>
            </a:pPr>
            <a:r>
              <a:rPr lang="hr-HR" sz="2800" b="1" smtClean="0">
                <a:latin typeface="Arial" charset="0"/>
              </a:rPr>
              <a:t>Komplikacije</a:t>
            </a:r>
            <a:r>
              <a:rPr lang="hr-HR" sz="2800" smtClean="0">
                <a:latin typeface="Arial" charset="0"/>
              </a:rPr>
              <a:t>: perforacija, fistule, strikture, razvoj karcinoma.</a:t>
            </a:r>
            <a:endParaRPr lang="en-US" sz="280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8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1625"/>
            <a:ext cx="7772400" cy="1462088"/>
          </a:xfrm>
        </p:spPr>
        <p:txBody>
          <a:bodyPr/>
          <a:lstStyle/>
          <a:p>
            <a:pPr eaLnBrk="1" hangingPunct="1"/>
            <a:r>
              <a:rPr lang="sr-Latn-CS" sz="4000" b="1" smtClean="0">
                <a:solidFill>
                  <a:srgbClr val="0000FF"/>
                </a:solidFill>
              </a:rPr>
              <a:t>RENTGEN DIJAGNOSTIKA OBOLJENJA JEDNJAKA</a:t>
            </a:r>
            <a:endParaRPr lang="en-US" sz="4000" b="1" smtClean="0">
              <a:solidFill>
                <a:srgbClr val="0000FF"/>
              </a:solidFill>
            </a:endParaRPr>
          </a:p>
        </p:txBody>
      </p:sp>
      <p:graphicFrame>
        <p:nvGraphicFramePr>
          <p:cNvPr id="7171" name="Object 5"/>
          <p:cNvGraphicFramePr>
            <a:graphicFrameLocks noGrp="1" noChangeAspect="1"/>
          </p:cNvGraphicFramePr>
          <p:nvPr>
            <p:ph/>
          </p:nvPr>
        </p:nvGraphicFramePr>
        <p:xfrm>
          <a:off x="2843213" y="1773238"/>
          <a:ext cx="3313112" cy="493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Bitmap Image" r:id="rId3" imgW="2419048" imgH="3696216" progId="Paint.Picture">
                  <p:embed/>
                </p:oleObj>
              </mc:Choice>
              <mc:Fallback>
                <p:oleObj name="Bitmap Image" r:id="rId3" imgW="2419048" imgH="369621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8"/>
                        <a:ext cx="3313112" cy="4930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6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UK-ra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152400"/>
            <a:ext cx="41306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Picture 3" descr="UK-ratrofi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2971800"/>
            <a:ext cx="3860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4" descr="UK-reparacij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3429000"/>
            <a:ext cx="40163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4548188" y="217488"/>
            <a:ext cx="5008562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3400" b="1">
                <a:solidFill>
                  <a:srgbClr val="0000FF"/>
                </a:solidFill>
                <a:latin typeface="Arial" charset="0"/>
              </a:rPr>
              <a:t>Ulcerozni kolitis</a:t>
            </a:r>
            <a:r>
              <a:rPr lang="sl-SI" sz="3400" b="1">
                <a:solidFill>
                  <a:srgbClr val="0000FF"/>
                </a:solidFill>
                <a:latin typeface="Arial" charset="0"/>
              </a:rPr>
              <a:t> kolona</a:t>
            </a:r>
            <a:endParaRPr lang="en-US" sz="34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4538663" y="863600"/>
            <a:ext cx="42068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2800">
                <a:solidFill>
                  <a:schemeClr val="accent2"/>
                </a:solidFill>
                <a:latin typeface="Arial" charset="0"/>
              </a:rPr>
              <a:t>Rana faza </a:t>
            </a:r>
            <a:endParaRPr lang="sl-SI" sz="2800">
              <a:solidFill>
                <a:schemeClr val="accent2"/>
              </a:solidFill>
              <a:latin typeface="Arial" charset="0"/>
            </a:endParaRPr>
          </a:p>
          <a:p>
            <a:r>
              <a:rPr lang="sl-SI" sz="2800" i="1">
                <a:solidFill>
                  <a:schemeClr val="accent2"/>
                </a:solidFill>
                <a:latin typeface="Arial" charset="0"/>
              </a:rPr>
              <a:t>(</a:t>
            </a:r>
            <a:r>
              <a:rPr lang="en-US" sz="2800" i="1">
                <a:solidFill>
                  <a:schemeClr val="accent2"/>
                </a:solidFill>
                <a:latin typeface="Arial" charset="0"/>
              </a:rPr>
              <a:t>mnogobrojni plitki ulcusi</a:t>
            </a:r>
            <a:r>
              <a:rPr lang="sl-SI" sz="2800" i="1">
                <a:solidFill>
                  <a:schemeClr val="accent2"/>
                </a:solidFill>
                <a:latin typeface="Arial" charset="0"/>
              </a:rPr>
              <a:t>)</a:t>
            </a:r>
            <a:endParaRPr lang="en-US" sz="2800" i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134938" y="6186488"/>
            <a:ext cx="5210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2800" b="1">
                <a:solidFill>
                  <a:schemeClr val="accent2"/>
                </a:solidFill>
                <a:latin typeface="Arial" charset="0"/>
              </a:rPr>
              <a:t>hroni</a:t>
            </a:r>
            <a:r>
              <a:rPr lang="sl-SI" sz="2800" b="1">
                <a:solidFill>
                  <a:schemeClr val="accent2"/>
                </a:solidFill>
                <a:latin typeface="Arial" charset="0"/>
              </a:rPr>
              <a:t>č</a:t>
            </a:r>
            <a:r>
              <a:rPr lang="en-US" sz="2800" b="1">
                <a:solidFill>
                  <a:schemeClr val="accent2"/>
                </a:solidFill>
                <a:latin typeface="Arial" charset="0"/>
              </a:rPr>
              <a:t>na reparaciona faza UK</a:t>
            </a:r>
            <a:endParaRPr lang="en-US" sz="3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5251450" y="2463800"/>
            <a:ext cx="39258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2800">
                <a:solidFill>
                  <a:schemeClr val="accent2"/>
                </a:solidFill>
                <a:latin typeface="Arial" charset="0"/>
              </a:rPr>
              <a:t>Atrofija sluznice kolona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 </a:t>
            </a:r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2100263" y="1524000"/>
            <a:ext cx="0" cy="609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2776538" y="1447800"/>
            <a:ext cx="0" cy="609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9" name="Line 11"/>
          <p:cNvSpPr>
            <a:spLocks noChangeShapeType="1"/>
          </p:cNvSpPr>
          <p:nvPr/>
        </p:nvSpPr>
        <p:spPr bwMode="auto">
          <a:xfrm>
            <a:off x="2438400" y="4419600"/>
            <a:ext cx="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>
            <a:off x="3182938" y="4648200"/>
            <a:ext cx="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>
            <a:off x="3251200" y="5791200"/>
            <a:ext cx="406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2" name="AutoShape 14"/>
          <p:cNvSpPr>
            <a:spLocks noChangeArrowheads="1"/>
          </p:cNvSpPr>
          <p:nvPr/>
        </p:nvSpPr>
        <p:spPr bwMode="auto">
          <a:xfrm>
            <a:off x="7246938" y="4495800"/>
            <a:ext cx="542925" cy="228600"/>
          </a:xfrm>
          <a:prstGeom prst="rightArrow">
            <a:avLst>
              <a:gd name="adj1" fmla="val 50000"/>
              <a:gd name="adj2" fmla="val 5937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>
            <a:spLocks noGrp="1" noChangeArrowheads="1"/>
          </p:cNvSpPr>
          <p:nvPr>
            <p:ph type="title"/>
          </p:nvPr>
        </p:nvSpPr>
        <p:spPr>
          <a:xfrm>
            <a:off x="812800" y="228600"/>
            <a:ext cx="7323138" cy="9144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hr-HR" sz="4800" b="1" smtClean="0">
                <a:solidFill>
                  <a:srgbClr val="0000FF"/>
                </a:solidFill>
                <a:latin typeface="Arial" charset="0"/>
              </a:rPr>
              <a:t>Opstrukcije kolona</a:t>
            </a:r>
            <a:endParaRPr lang="en-GB" sz="4800" b="1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1463" y="762000"/>
            <a:ext cx="8763000" cy="49530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hr-HR" sz="3600" b="1" smtClean="0">
              <a:solidFill>
                <a:schemeClr val="accent2"/>
              </a:solidFill>
              <a:latin typeface="Arial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Benigni i maligni tu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; uklje</a:t>
            </a:r>
            <a:r>
              <a:rPr lang="hr-HR" sz="2400" smtClean="0">
                <a:solidFill>
                  <a:schemeClr val="accent2"/>
                </a:solidFill>
              </a:rPr>
              <a:t>š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t. hernija; ožiljne strukture; volvulus; intususcepcija; athezije; kong. trake i membrane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hr-HR" sz="2400" smtClean="0">
              <a:solidFill>
                <a:schemeClr val="accent2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66FFFF"/>
              </a:buClr>
              <a:buSzPct val="150000"/>
              <a:buFont typeface="Wingdings" pitchFamily="2" charset="2"/>
              <a:buChar char="§"/>
            </a:pP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Volvulus: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sigma, asc. kolon, cekum; 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irigografija 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i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 </a:t>
            </a:r>
            <a:endParaRPr lang="hr-HR" sz="2400" smtClean="0">
              <a:solidFill>
                <a:schemeClr val="accent2"/>
              </a:solidFill>
              <a:latin typeface="Arial" charset="0"/>
            </a:endParaRPr>
          </a:p>
          <a:p>
            <a:pPr>
              <a:lnSpc>
                <a:spcPct val="90000"/>
              </a:lnSpc>
              <a:buClr>
                <a:srgbClr val="66FFFF"/>
              </a:buClr>
              <a:buSzPct val="150000"/>
              <a:buFont typeface="Wingdings" pitchFamily="2" charset="2"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nativna 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Rtg 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u stoje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ć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em stavu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(hidroaerični nivoi);</a:t>
            </a:r>
          </a:p>
          <a:p>
            <a:pPr>
              <a:lnSpc>
                <a:spcPct val="90000"/>
              </a:lnSpc>
              <a:buClr>
                <a:srgbClr val="66FFFF"/>
              </a:buClr>
              <a:buSzPct val="150000"/>
              <a:buFont typeface="Wingdings" pitchFamily="2" charset="2"/>
              <a:buChar char="§"/>
            </a:pP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Benigni tumori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</a:t>
            </a: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Polip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polipoza (primena dvojnog k.s.) 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  <a:sym typeface="Symbol" pitchFamily="18" charset="2"/>
              </a:rPr>
              <a:t>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invaginacija, maligna alteracija;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</a:t>
            </a: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Vilusni adenom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rektosigmoidni kolon; pečurkast izgled, na </a:t>
            </a:r>
            <a:r>
              <a:rPr lang="hr-HR" sz="2400" smtClean="0">
                <a:solidFill>
                  <a:schemeClr val="accent2"/>
                </a:solidFill>
              </a:rPr>
              <a:t>š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irokoj osnovi (snimak posle pražnjenja k.s.)   </a:t>
            </a:r>
            <a:endParaRPr lang="en-US" sz="2400" smtClean="0">
              <a:solidFill>
                <a:schemeClr val="accent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22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par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81000"/>
            <a:ext cx="3686175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3" descr="par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0" y="457200"/>
            <a:ext cx="3792538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641600" y="90488"/>
            <a:ext cx="1963738" cy="823912"/>
          </a:xfrm>
          <a:prstGeom prst="rect">
            <a:avLst/>
          </a:prstGeom>
          <a:solidFill>
            <a:srgbClr val="000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sl-SI" sz="4800">
                <a:solidFill>
                  <a:srgbClr val="0000FF"/>
                </a:solidFill>
                <a:latin typeface="Arial" charset="0"/>
              </a:rPr>
              <a:t>Ileus</a:t>
            </a:r>
            <a:endParaRPr lang="en-GB" sz="480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55301" name="Picture 5" descr="polip DC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657600"/>
            <a:ext cx="372427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6637338" y="3657600"/>
            <a:ext cx="1200150" cy="641350"/>
          </a:xfrm>
          <a:prstGeom prst="rect">
            <a:avLst/>
          </a:prstGeom>
          <a:gradFill rotWithShape="0">
            <a:gsLst>
              <a:gs pos="0">
                <a:srgbClr val="00000C"/>
              </a:gs>
              <a:gs pos="100000">
                <a:srgbClr val="00006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sl-SI" sz="3600">
                <a:solidFill>
                  <a:srgbClr val="FF6699"/>
                </a:solidFill>
                <a:latin typeface="Arial" charset="0"/>
              </a:rPr>
              <a:t>P</a:t>
            </a:r>
            <a:r>
              <a:rPr lang="en-US" sz="3600">
                <a:solidFill>
                  <a:srgbClr val="FF6699"/>
                </a:solidFill>
                <a:latin typeface="Arial" charset="0"/>
              </a:rPr>
              <a:t>olip</a:t>
            </a:r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 flipV="1">
            <a:off x="5418138" y="5867400"/>
            <a:ext cx="474662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1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>
            <a:spLocks noGrp="1" noChangeArrowheads="1"/>
          </p:cNvSpPr>
          <p:nvPr>
            <p:ph type="title"/>
          </p:nvPr>
        </p:nvSpPr>
        <p:spPr>
          <a:xfrm>
            <a:off x="812800" y="381000"/>
            <a:ext cx="7442200" cy="6858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hr-HR" b="1" smtClean="0">
                <a:solidFill>
                  <a:srgbClr val="0000FF"/>
                </a:solidFill>
                <a:latin typeface="Arial" charset="0"/>
              </a:rPr>
              <a:t>Divertikuloza kolona</a:t>
            </a:r>
            <a:br>
              <a:rPr lang="hr-HR" b="1" smtClean="0">
                <a:solidFill>
                  <a:srgbClr val="0000FF"/>
                </a:solidFill>
                <a:latin typeface="Arial" charset="0"/>
              </a:rPr>
            </a:br>
            <a:endParaRPr lang="en-GB" b="1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3538" y="838200"/>
            <a:ext cx="8577262" cy="5638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hr-HR" sz="2400" b="1" i="1" smtClean="0">
                <a:solidFill>
                  <a:srgbClr val="FF6699"/>
                </a:solidFill>
                <a:latin typeface="Arial" charset="0"/>
              </a:rPr>
              <a:t>Najče</a:t>
            </a:r>
            <a:r>
              <a:rPr lang="hr-HR" sz="2400" b="1" i="1" smtClean="0">
                <a:solidFill>
                  <a:srgbClr val="FF6699"/>
                </a:solidFill>
              </a:rPr>
              <a:t>š</a:t>
            </a:r>
            <a:r>
              <a:rPr lang="hr-HR" sz="2400" b="1" i="1" smtClean="0">
                <a:solidFill>
                  <a:srgbClr val="FF6699"/>
                </a:solidFill>
                <a:latin typeface="Arial" charset="0"/>
              </a:rPr>
              <a:t>ći od svih lokalizacija GIT-a </a:t>
            </a:r>
            <a:r>
              <a:rPr lang="hr-HR" sz="2400" b="1" i="1" smtClean="0">
                <a:solidFill>
                  <a:srgbClr val="FF6699"/>
                </a:solidFill>
              </a:rPr>
              <a:t>–</a:t>
            </a:r>
            <a:r>
              <a:rPr lang="hr-HR" sz="2400" b="1" i="1" smtClean="0">
                <a:solidFill>
                  <a:srgbClr val="FF6699"/>
                </a:solidFill>
                <a:latin typeface="Arial" charset="0"/>
              </a:rPr>
              <a:t> 74% (sigma 55%);</a:t>
            </a:r>
          </a:p>
          <a:p>
            <a:pPr>
              <a:lnSpc>
                <a:spcPct val="90000"/>
              </a:lnSpc>
              <a:buSzPct val="130000"/>
              <a:buFont typeface="Wingdings" pitchFamily="2" charset="2"/>
              <a:buChar char="§"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Uglavnom multipli; pojedinačni na cekumu i asc. Kolonu</a:t>
            </a:r>
          </a:p>
          <a:p>
            <a:pPr>
              <a:lnSpc>
                <a:spcPct val="90000"/>
              </a:lnSpc>
              <a:buSzPct val="130000"/>
              <a:buFont typeface="Wingdings" pitchFamily="2" charset="2"/>
              <a:buChar char="§"/>
            </a:pP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RTG pregled: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irigografija ili u nastavku pregleda gastroduodenuma;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- Rani znak: nepravilan raspored haustri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- Divertikuli (do veličine zrna gra</a:t>
            </a:r>
            <a:r>
              <a:rPr lang="hr-HR" sz="2400" smtClean="0">
                <a:solidFill>
                  <a:schemeClr val="accent2"/>
                </a:solidFill>
              </a:rPr>
              <a:t>š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ka): senke, o</a:t>
            </a:r>
            <a:r>
              <a:rPr lang="hr-HR" sz="2400" smtClean="0">
                <a:solidFill>
                  <a:schemeClr val="accent2"/>
                </a:solidFill>
              </a:rPr>
              <a:t>š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tre i glatke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 	- Divertikulitis: retencija k.s. u divertikulumu, posle 6-8 sati; pojava spazma, nepravilan raspored haustri, sužen lumen, skraćenje segmenta.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Komplikacije: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1. Perforacija - sterkoralni peritonitis sa pneumoperiton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eumom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ili perforatio tecta (parakolični apsces);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2. Fistule: kolon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mokraćna be</a:t>
            </a:r>
            <a:r>
              <a:rPr lang="hr-HR" sz="2400" smtClean="0">
                <a:solidFill>
                  <a:schemeClr val="accent2"/>
                </a:solidFill>
              </a:rPr>
              <a:t>š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ika </a:t>
            </a:r>
            <a:r>
              <a:rPr lang="en-US" sz="2400" smtClean="0">
                <a:solidFill>
                  <a:schemeClr val="accent2"/>
                </a:solidFill>
                <a:latin typeface="Arial" charset="0"/>
              </a:rPr>
              <a:t>/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tanko crevo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3. Razvoj karcinoma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na bazi hroničnog divertikulitisa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smtClean="0">
              <a:solidFill>
                <a:schemeClr val="accent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78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DEBELOG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57347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711200" y="1981200"/>
          <a:ext cx="37576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Bitmap Image" r:id="rId3" imgW="3304762" imgH="3619048" progId="Paint.Picture">
                  <p:embed/>
                </p:oleObj>
              </mc:Choice>
              <mc:Fallback>
                <p:oleObj name="Bitmap Image" r:id="rId3" imgW="3304762" imgH="36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1981200"/>
                        <a:ext cx="375761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8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102225" y="1981200"/>
          <a:ext cx="29019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Bitmap Image" r:id="rId5" imgW="2553056" imgH="3619048" progId="Paint.Picture">
                  <p:embed/>
                </p:oleObj>
              </mc:Choice>
              <mc:Fallback>
                <p:oleObj name="Bitmap Image" r:id="rId5" imgW="2553056" imgH="36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2225" y="1981200"/>
                        <a:ext cx="29019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05162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DEBELOG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5837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2214563"/>
          <a:ext cx="3810000" cy="364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Bitmap Image" r:id="rId3" imgW="3820058" imgH="3657143" progId="Paint.Picture">
                  <p:embed/>
                </p:oleObj>
              </mc:Choice>
              <mc:Fallback>
                <p:oleObj name="Bitmap Image" r:id="rId3" imgW="3820058" imgH="36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14563"/>
                        <a:ext cx="3810000" cy="364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095500"/>
          <a:ext cx="3810000" cy="388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Bitmap Image" r:id="rId5" imgW="3371429" imgH="3438095" progId="Paint.Picture">
                  <p:embed/>
                </p:oleObj>
              </mc:Choice>
              <mc:Fallback>
                <p:oleObj name="Bitmap Image" r:id="rId5" imgW="3371429" imgH="34380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095500"/>
                        <a:ext cx="3810000" cy="388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4385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>
            <a:spLocks noGrp="1" noChangeArrowheads="1"/>
          </p:cNvSpPr>
          <p:nvPr>
            <p:ph type="title"/>
          </p:nvPr>
        </p:nvSpPr>
        <p:spPr>
          <a:xfrm>
            <a:off x="820738" y="152400"/>
            <a:ext cx="7375525" cy="762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hr-HR" sz="4800" b="1" u="sng" smtClean="0">
                <a:solidFill>
                  <a:srgbClr val="0000FF"/>
                </a:solidFill>
                <a:latin typeface="Arial" charset="0"/>
              </a:rPr>
              <a:t>Karcinom kolona</a:t>
            </a:r>
            <a:endParaRPr lang="en-GB" sz="4800" b="1" u="sng" smtClean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066800"/>
            <a:ext cx="8128000" cy="5486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Najče</a:t>
            </a:r>
            <a:r>
              <a:rPr lang="hr-HR" sz="2400" smtClean="0">
                <a:solidFill>
                  <a:schemeClr val="accent2"/>
                </a:solidFill>
              </a:rPr>
              <a:t>š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ći maligni Tu GIT-a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hr-HR" sz="2400" b="1" smtClean="0">
                <a:solidFill>
                  <a:schemeClr val="accent2"/>
                </a:solidFill>
                <a:latin typeface="Arial" charset="0"/>
              </a:rPr>
              <a:t>12-14%;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često multipli</a:t>
            </a: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Rektum 50%, sigma 25%, desc.kolon i cekum 8%;</a:t>
            </a:r>
          </a:p>
          <a:p>
            <a:pPr>
              <a:lnSpc>
                <a:spcPct val="90000"/>
              </a:lnSpc>
              <a:buSzPct val="150000"/>
              <a:buFont typeface="Wingdings" pitchFamily="2" charset="2"/>
              <a:buChar char="§"/>
            </a:pPr>
            <a:r>
              <a:rPr lang="hr-HR" sz="2400" b="1" smtClean="0">
                <a:solidFill>
                  <a:srgbClr val="FF6699"/>
                </a:solidFill>
                <a:latin typeface="Arial" charset="0"/>
              </a:rPr>
              <a:t>Rtg promene (irigografija):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- </a:t>
            </a:r>
            <a:r>
              <a:rPr lang="hr-HR" sz="2400" b="1" smtClean="0">
                <a:solidFill>
                  <a:schemeClr val="accent2"/>
                </a:solidFill>
                <a:latin typeface="Arial" charset="0"/>
              </a:rPr>
              <a:t>Lakunarni defekt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(polusenke), destrukcija nabora mukoze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sa ulceracijama (destrukcija Tu tkiva)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- </a:t>
            </a:r>
            <a:r>
              <a:rPr lang="hr-HR" sz="2400" b="1" smtClean="0">
                <a:solidFill>
                  <a:schemeClr val="accent2"/>
                </a:solidFill>
                <a:latin typeface="Arial" charset="0"/>
              </a:rPr>
              <a:t>Anularni Tu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suženje lumena, nepravilne konture, destrukcija nabora sluznice;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	- </a:t>
            </a:r>
            <a:r>
              <a:rPr lang="hr-HR" sz="2400" b="1" smtClean="0">
                <a:solidFill>
                  <a:schemeClr val="accent2"/>
                </a:solidFill>
                <a:latin typeface="Arial" charset="0"/>
              </a:rPr>
              <a:t>Infiltrativne promene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hr-HR" sz="2400" smtClean="0">
                <a:solidFill>
                  <a:schemeClr val="accent2"/>
                </a:solidFill>
              </a:rPr>
              <a:t>–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 lumen kao </a:t>
            </a:r>
            <a:r>
              <a:rPr lang="hr-HR" sz="2400" smtClean="0">
                <a:solidFill>
                  <a:schemeClr val="accent2"/>
                </a:solidFill>
              </a:rPr>
              <a:t>“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vezan ligaturom</a:t>
            </a:r>
            <a:r>
              <a:rPr lang="hr-HR" sz="2400" smtClean="0">
                <a:solidFill>
                  <a:schemeClr val="accent2"/>
                </a:solidFill>
              </a:rPr>
              <a:t>”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, proksimalna dilatacija.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rgbClr val="FF6699"/>
                </a:solidFill>
                <a:latin typeface="Arial" charset="0"/>
              </a:rPr>
              <a:t>Komplikacije</a:t>
            </a: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: opstrukcija, perforacija, ređe fistule.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hr-HR" sz="2400" smtClean="0">
                <a:solidFill>
                  <a:schemeClr val="accent2"/>
                </a:solidFill>
                <a:latin typeface="Arial" charset="0"/>
              </a:rPr>
              <a:t>Dif.D: M. Crohn, hiperplastični oblik TBC, aktinomikoza.  </a:t>
            </a:r>
            <a:endParaRPr lang="en-US" sz="2400" smtClean="0">
              <a:solidFill>
                <a:schemeClr val="accent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28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DEBELOG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60419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85800" y="2214563"/>
          <a:ext cx="3810000" cy="364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Bitmap Image" r:id="rId3" imgW="3809524" imgH="3648584" progId="Paint.Picture">
                  <p:embed/>
                </p:oleObj>
              </mc:Choice>
              <mc:Fallback>
                <p:oleObj name="Bitmap Image" r:id="rId3" imgW="3809524" imgH="364858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14563"/>
                        <a:ext cx="3810000" cy="364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276475"/>
          <a:ext cx="3810000" cy="343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Bitmap Image" r:id="rId5" imgW="3839111" imgH="3362794" progId="Paint.Picture">
                  <p:embed/>
                </p:oleObj>
              </mc:Choice>
              <mc:Fallback>
                <p:oleObj name="Bitmap Image" r:id="rId5" imgW="3839111" imgH="336279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76475"/>
                        <a:ext cx="3810000" cy="343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55631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a DC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5" y="838200"/>
            <a:ext cx="32385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3" descr="Ca DC1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63" y="3581400"/>
            <a:ext cx="4402137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3924300" y="49213"/>
            <a:ext cx="546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4000" b="1">
                <a:solidFill>
                  <a:srgbClr val="FFFF66"/>
                </a:solidFill>
                <a:latin typeface="Arial" charset="0"/>
              </a:rPr>
              <a:t>Tumori debelog creva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0" y="4038600"/>
            <a:ext cx="1897063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2800">
                <a:solidFill>
                  <a:srgbClr val="FF6699"/>
                </a:solidFill>
                <a:latin typeface="Arial" charset="0"/>
              </a:rPr>
              <a:t>Ca pankreasa</a:t>
            </a:r>
            <a:endParaRPr lang="sl-SI" sz="2800">
              <a:solidFill>
                <a:srgbClr val="FF6699"/>
              </a:solidFill>
              <a:latin typeface="Arial" charset="0"/>
            </a:endParaRPr>
          </a:p>
          <a:p>
            <a:pPr algn="ctr"/>
            <a:r>
              <a:rPr lang="en-US" sz="2800">
                <a:solidFill>
                  <a:srgbClr val="FF6699"/>
                </a:solidFill>
                <a:latin typeface="Arial" charset="0"/>
              </a:rPr>
              <a:t>infiltracija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6096000" y="5562600"/>
            <a:ext cx="29781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sz="2800">
                <a:solidFill>
                  <a:srgbClr val="FF6699"/>
                </a:solidFill>
                <a:latin typeface="Arial" charset="0"/>
              </a:rPr>
              <a:t>Ca debelog creva</a:t>
            </a:r>
            <a:endParaRPr lang="sl-SI" sz="2800">
              <a:solidFill>
                <a:srgbClr val="FF6699"/>
              </a:solidFill>
              <a:latin typeface="Arial" charset="0"/>
            </a:endParaRPr>
          </a:p>
          <a:p>
            <a:r>
              <a:rPr lang="en-US" sz="2800">
                <a:solidFill>
                  <a:srgbClr val="FF6699"/>
                </a:solidFill>
                <a:latin typeface="Arial" charset="0"/>
              </a:rPr>
              <a:t>“ogrizak jabuke”</a:t>
            </a:r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1963738" y="4419600"/>
            <a:ext cx="677862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448" name="Picture 8" descr="Ca sigm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04800"/>
            <a:ext cx="3725863" cy="364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1897063" y="914400"/>
            <a:ext cx="1895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en-US" sz="2800">
                <a:solidFill>
                  <a:srgbClr val="FF6699"/>
                </a:solidFill>
                <a:latin typeface="Arial" charset="0"/>
              </a:rPr>
              <a:t>Ca</a:t>
            </a:r>
            <a:r>
              <a:rPr lang="sl-SI" sz="2800">
                <a:solidFill>
                  <a:srgbClr val="FF6699"/>
                </a:solidFill>
                <a:latin typeface="Arial" charset="0"/>
              </a:rPr>
              <a:t> sigme</a:t>
            </a:r>
            <a:endParaRPr lang="en-US" sz="2800">
              <a:solidFill>
                <a:srgbClr val="FF6699"/>
              </a:solidFill>
              <a:latin typeface="Arial" charset="0"/>
            </a:endParaRPr>
          </a:p>
        </p:txBody>
      </p:sp>
      <p:sp>
        <p:nvSpPr>
          <p:cNvPr id="80906" name="AutoShape 10"/>
          <p:cNvSpPr>
            <a:spLocks noChangeArrowheads="1"/>
          </p:cNvSpPr>
          <p:nvPr/>
        </p:nvSpPr>
        <p:spPr bwMode="auto">
          <a:xfrm>
            <a:off x="7721600" y="3886200"/>
            <a:ext cx="812800" cy="609600"/>
          </a:xfrm>
          <a:prstGeom prst="leftArrow">
            <a:avLst>
              <a:gd name="adj1" fmla="val 50000"/>
              <a:gd name="adj2" fmla="val 33333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21176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0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200" b="1" smtClean="0">
                <a:solidFill>
                  <a:srgbClr val="0000FF"/>
                </a:solidFill>
              </a:rPr>
              <a:t>RENTGENSKA DIJAGNOSTIKA OBOLJENJA DEBELOG CREVA</a:t>
            </a:r>
            <a:endParaRPr lang="en-US" sz="3200" b="1" smtClean="0">
              <a:solidFill>
                <a:srgbClr val="0000FF"/>
              </a:solidFill>
            </a:endParaRPr>
          </a:p>
        </p:txBody>
      </p:sp>
      <p:graphicFrame>
        <p:nvGraphicFramePr>
          <p:cNvPr id="62467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855663" y="1981200"/>
          <a:ext cx="347027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Bitmap Image" r:id="rId3" imgW="3076190" imgH="3648584" progId="Paint.Picture">
                  <p:embed/>
                </p:oleObj>
              </mc:Choice>
              <mc:Fallback>
                <p:oleObj name="Bitmap Image" r:id="rId3" imgW="3076190" imgH="364858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663" y="1981200"/>
                        <a:ext cx="347027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8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648200" y="2249488"/>
          <a:ext cx="3810000" cy="357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Bitmap Image" r:id="rId5" imgW="3905795" imgH="3666667" progId="Paint.Picture">
                  <p:embed/>
                </p:oleObj>
              </mc:Choice>
              <mc:Fallback>
                <p:oleObj name="Bitmap Image" r:id="rId5" imgW="3905795" imgH="366666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49488"/>
                        <a:ext cx="3810000" cy="357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3193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>
                <a:solidFill>
                  <a:srgbClr val="0000FF"/>
                </a:solidFill>
              </a:rPr>
              <a:t>RENTGEN DIJAGNOSTIKA OBOLJENJA JEDNJAKA</a:t>
            </a:r>
            <a:endParaRPr lang="en-US" sz="4000" b="1" smtClean="0">
              <a:solidFill>
                <a:srgbClr val="0000FF"/>
              </a:solidFill>
            </a:endParaRPr>
          </a:p>
        </p:txBody>
      </p:sp>
      <p:sp>
        <p:nvSpPr>
          <p:cNvPr id="8195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EPIFRENI</a:t>
            </a:r>
            <a:r>
              <a:rPr lang="sr-Latn-CS" sz="2400" smtClean="0"/>
              <a:t>ČNI DIVERTIKULUM</a:t>
            </a:r>
            <a:endParaRPr lang="en-US" sz="2400" smtClean="0"/>
          </a:p>
        </p:txBody>
      </p:sp>
      <p:graphicFrame>
        <p:nvGraphicFramePr>
          <p:cNvPr id="8196" name="Object 6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508625" y="1773238"/>
          <a:ext cx="2951163" cy="42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Bitmap Image" r:id="rId3" imgW="2495238" imgH="3629532" progId="Paint.Picture">
                  <p:embed/>
                </p:oleObj>
              </mc:Choice>
              <mc:Fallback>
                <p:oleObj name="Bitmap Image" r:id="rId3" imgW="2495238" imgH="362953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1773238"/>
                        <a:ext cx="2951163" cy="424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046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>
                <a:solidFill>
                  <a:srgbClr val="0000FF"/>
                </a:solidFill>
              </a:rPr>
              <a:t>RENTGEN DIJAGNOSTIKA OBOLJENJA JEDNJAKA</a:t>
            </a:r>
            <a:endParaRPr lang="en-US" sz="4000" b="1" smtClean="0">
              <a:solidFill>
                <a:srgbClr val="0000FF"/>
              </a:solidFill>
            </a:endParaRPr>
          </a:p>
        </p:txBody>
      </p:sp>
      <p:sp>
        <p:nvSpPr>
          <p:cNvPr id="9219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sr-Latn-CS" sz="1800" smtClean="0"/>
              <a:t>PSEUDODIVERTIKULOZA JEDNJAKA</a:t>
            </a:r>
            <a:endParaRPr lang="en-US" sz="1800" smtClean="0"/>
          </a:p>
        </p:txBody>
      </p:sp>
      <p:graphicFrame>
        <p:nvGraphicFramePr>
          <p:cNvPr id="9220" name="Object 6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514975" y="1916113"/>
          <a:ext cx="2513013" cy="394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Bitmap Image" r:id="rId3" imgW="2076740" imgH="3648584" progId="Paint.Picture">
                  <p:embed/>
                </p:oleObj>
              </mc:Choice>
              <mc:Fallback>
                <p:oleObj name="Bitmap Image" r:id="rId3" imgW="2076740" imgH="364858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975" y="1916113"/>
                        <a:ext cx="2513013" cy="3946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33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>
                <a:solidFill>
                  <a:srgbClr val="0000FF"/>
                </a:solidFill>
              </a:rPr>
              <a:t>RENTGEN DIJAGNOSTIKA OBOLJENJA JEDNJAKA</a:t>
            </a:r>
            <a:endParaRPr lang="en-US" sz="4000" b="1" smtClean="0">
              <a:solidFill>
                <a:srgbClr val="0000FF"/>
              </a:solidFill>
            </a:endParaRPr>
          </a:p>
        </p:txBody>
      </p:sp>
      <p:sp>
        <p:nvSpPr>
          <p:cNvPr id="1024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Benigna striktura jednjaka</a:t>
            </a:r>
          </a:p>
        </p:txBody>
      </p:sp>
      <p:graphicFrame>
        <p:nvGraphicFramePr>
          <p:cNvPr id="10244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292725" y="1773238"/>
          <a:ext cx="2060575" cy="453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Bitmap Image" r:id="rId3" imgW="1600000" imgH="3657143" progId="Paint.Picture">
                  <p:embed/>
                </p:oleObj>
              </mc:Choice>
              <mc:Fallback>
                <p:oleObj name="Bitmap Image" r:id="rId3" imgW="1600000" imgH="36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773238"/>
                        <a:ext cx="2060575" cy="453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11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Latn-CS" sz="3600" b="1" smtClean="0">
                <a:solidFill>
                  <a:srgbClr val="0000FF"/>
                </a:solidFill>
              </a:rPr>
              <a:t>RENTGEN DIJAGNOSTIKA OBOLJENJA JEDNJAKA</a:t>
            </a:r>
            <a:endParaRPr lang="en-US" sz="3600" b="1" smtClean="0">
              <a:solidFill>
                <a:srgbClr val="0000FF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z="2400" smtClean="0"/>
              <a:t>Divertikulumi jednjaka:</a:t>
            </a:r>
          </a:p>
          <a:p>
            <a:pPr eaLnBrk="1" hangingPunct="1">
              <a:buFontTx/>
              <a:buNone/>
            </a:pPr>
            <a:r>
              <a:rPr lang="sr-Latn-CS" sz="2400" smtClean="0"/>
              <a:t>   -faringo-ezofagusni,</a:t>
            </a:r>
          </a:p>
          <a:p>
            <a:pPr eaLnBrk="1" hangingPunct="1">
              <a:buFontTx/>
              <a:buNone/>
            </a:pPr>
            <a:r>
              <a:rPr lang="sr-Latn-CS" sz="2400" smtClean="0"/>
              <a:t>   -epibronhijalni,</a:t>
            </a:r>
          </a:p>
          <a:p>
            <a:pPr eaLnBrk="1" hangingPunct="1">
              <a:buFontTx/>
              <a:buNone/>
            </a:pPr>
            <a:r>
              <a:rPr lang="sr-Latn-CS" sz="2400" smtClean="0"/>
              <a:t>   -epifrenični.</a:t>
            </a:r>
          </a:p>
          <a:p>
            <a:pPr eaLnBrk="1" hangingPunct="1"/>
            <a:r>
              <a:rPr lang="sr-Latn-CS" sz="2400" smtClean="0"/>
              <a:t>Variksi jednjaka (kolateralni krvotok-anastomoza se uspostavlja preko kardijalnih grana v.coronarie ventriculi-v.porta i v.v. Oesophagicae-v.cava inf.)</a:t>
            </a:r>
          </a:p>
          <a:p>
            <a:pPr eaLnBrk="1" hangingPunct="1">
              <a:buFontTx/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4371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</TotalTime>
  <Words>1501</Words>
  <Application>Microsoft Office PowerPoint</Application>
  <PresentationFormat>On-screen Show (4:3)</PresentationFormat>
  <Paragraphs>265</Paragraphs>
  <Slides>59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1" baseType="lpstr">
      <vt:lpstr>Apex</vt:lpstr>
      <vt:lpstr>Bitmap Image</vt:lpstr>
      <vt:lpstr>Основи радиолошке дијагностике дигестивног  система</vt:lpstr>
      <vt:lpstr>RENDGENSKI PREGLED GIT-A</vt:lpstr>
      <vt:lpstr>RENDGENSKI PREGLED GIT-A</vt:lpstr>
      <vt:lpstr>RENTGEN DIJAGNOSTIKA OBOLJENJA JEDNJAKA</vt:lpstr>
      <vt:lpstr>RENTGEN DIJAGNOSTIKA OBOLJENJA JEDNJAKA</vt:lpstr>
      <vt:lpstr>RENTGEN DIJAGNOSTIKA OBOLJENJA JEDNJAKA</vt:lpstr>
      <vt:lpstr>RENTGEN DIJAGNOSTIKA OBOLJENJA JEDNJAKA</vt:lpstr>
      <vt:lpstr>RENTGEN DIJAGNOSTIKA OBOLJENJA JEDNJAKA</vt:lpstr>
      <vt:lpstr>RENTGEN DIJAGNOSTIKA OBOLJENJA JEDNJAKA</vt:lpstr>
      <vt:lpstr>RENTGEN DIJAGNOSTIKA OBOLJENJA JEDNJAKA</vt:lpstr>
      <vt:lpstr>RENTGEN DIJAGNOSTIKA OBOLJENJA JEDNJAKA Zenkerov divertikulum jednjaka</vt:lpstr>
      <vt:lpstr>RENTGEN DIJAGNOSTIKA OBOLJENJA JEDNJAKA</vt:lpstr>
      <vt:lpstr>RENTGEN DIJAGNOSTIKA OBOLJENJA JEDNJAKA Ca jednjaka</vt:lpstr>
      <vt:lpstr>RENTGENSKA DIJAGNOSTIKA OBOLJENJA ŽELUDCA I DUODENUMA</vt:lpstr>
      <vt:lpstr>RENTGENSKA DIJAGNOSTIKA OBOLJENJA ŽELUDCA I DUODENUMA</vt:lpstr>
      <vt:lpstr>RENTGENSKA DIJAGNOSTIKA OBOLJENJA ŽELUDCA I DUODENUMA</vt:lpstr>
      <vt:lpstr>RENTGENSKA DIJAGNOSTIKA OBOLJENJA ŽELUDCA I DUODENUMA</vt:lpstr>
      <vt:lpstr>RENTGENSKA DIJAGNOSTIKA OBOLJENJA ŽELUDCA I DUODENUMA Ulcus ventriculi</vt:lpstr>
      <vt:lpstr>RENTGENSKA DIJAGNOSTIKA OBOLJENJA ŽELUDCA I DUODENUMA</vt:lpstr>
      <vt:lpstr>RENTGENSKA DIJAGNOSTIKA OBOLJENJA ŽELUDCA I DUODENUMA</vt:lpstr>
      <vt:lpstr>RENTGENSKA DIJAGNOSTIKA OBOLJENJA ŽELUDCA I DUODENUMA Ca ventriculi</vt:lpstr>
      <vt:lpstr>RENTGENSKA DIJAGNOSTIKA OBOLJENJA ŽELUDCA I DUODENUMA Ca ventriculi</vt:lpstr>
      <vt:lpstr>RENTGENSKA DIJAGNOSTIKA OBOLJENJA ŽELUCA I DUODENUMA</vt:lpstr>
      <vt:lpstr>RENTGENSKA DIJAGNOSTIKA OBOLJENJA TANKOG CREVA</vt:lpstr>
      <vt:lpstr>Rtg dijagnostika u obolenjima tankog creva </vt:lpstr>
      <vt:lpstr>PowerPoint Presentation</vt:lpstr>
      <vt:lpstr>PowerPoint Presentation</vt:lpstr>
      <vt:lpstr>PowerPoint Presentation</vt:lpstr>
      <vt:lpstr>Terminalni ileitis – M. Crohn</vt:lpstr>
      <vt:lpstr>PowerPoint Presentation</vt:lpstr>
      <vt:lpstr>Sindrom loše apsorpcije</vt:lpstr>
      <vt:lpstr>PowerPoint Presentation</vt:lpstr>
      <vt:lpstr>RENTGENSKA DIJAGNOSTIKA OBOLJENJA TANKOG CREVA</vt:lpstr>
      <vt:lpstr>RENTGENSKA DIJAGNOSTIKA OBOLJENJA TANKOG CREVA</vt:lpstr>
      <vt:lpstr>RENTGENSKA DIJAGNOSTIKA OBOLJENJA TANKOG CREVA</vt:lpstr>
      <vt:lpstr>RENTGENSKA DIJAGNOSTIKA OBOLJENJA TANKOG CREVA</vt:lpstr>
      <vt:lpstr>Tumori tankog creva</vt:lpstr>
      <vt:lpstr>RENTGENSKA DIJAGNOSTIKA OBOLJENJA TANKOG CREVA</vt:lpstr>
      <vt:lpstr>RENTGENSKA DIJAGNOSTIKA OBOLJENJA TANKOG CREVA</vt:lpstr>
      <vt:lpstr>RENTGENSKA DIJAGNOSTIKA OBOLJENJA TANKOG CREVA sklerodermia</vt:lpstr>
      <vt:lpstr>PowerPoint Presentation</vt:lpstr>
      <vt:lpstr>PowerPoint Presentation</vt:lpstr>
      <vt:lpstr>RENTGENSKA DIJAGNOSTIKA OBOLJENJA DEBELOG CREVA</vt:lpstr>
      <vt:lpstr>Rtg dijagnostika u obolenjima debelog creva </vt:lpstr>
      <vt:lpstr>PowerPoint Presentation</vt:lpstr>
      <vt:lpstr>Anomalije colona</vt:lpstr>
      <vt:lpstr>PowerPoint Presentation</vt:lpstr>
      <vt:lpstr>RENTGENSKA DIJAGNOSTIKA OBOLJENJA DEBELOG CREVA</vt:lpstr>
      <vt:lpstr>Ulcerozni kolitis </vt:lpstr>
      <vt:lpstr>PowerPoint Presentation</vt:lpstr>
      <vt:lpstr>Opstrukcije kolona</vt:lpstr>
      <vt:lpstr>PowerPoint Presentation</vt:lpstr>
      <vt:lpstr>Divertikuloza kolona </vt:lpstr>
      <vt:lpstr>RENTGENSKA DIJAGNOSTIKA OBOLJENJA DEBELOG CREVA</vt:lpstr>
      <vt:lpstr>RENTGENSKA DIJAGNOSTIKA OBOLJENJA DEBELOG CREVA</vt:lpstr>
      <vt:lpstr>Karcinom kolona</vt:lpstr>
      <vt:lpstr>RENTGENSKA DIJAGNOSTIKA OBOLJENJA DEBELOG CREVA</vt:lpstr>
      <vt:lpstr>PowerPoint Presentation</vt:lpstr>
      <vt:lpstr>RENTGENSKA DIJAGNOSTIKA OBOLJENJA DEBELOG CREVA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Основи радиолошке дијагностике дигестивног и урогениталног система</dc:title>
  <dc:creator>Sony</dc:creator>
  <cp:lastModifiedBy>Sony</cp:lastModifiedBy>
  <cp:revision>3</cp:revision>
  <dcterms:created xsi:type="dcterms:W3CDTF">2012-01-30T17:35:50Z</dcterms:created>
  <dcterms:modified xsi:type="dcterms:W3CDTF">2014-07-26T13:39:32Z</dcterms:modified>
</cp:coreProperties>
</file>